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804" y="2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1381180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2022758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2339998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4220227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533284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1605105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2591798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1399232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2739864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4017262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C3E5F3BA-069A-44A1-9660-5A1915DF36E1}" type="datetimeFigureOut">
              <a:rPr lang="es-MX" smtClean="0"/>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80165C8-BEF2-4514-BEB4-5CBBC557EC85}" type="slidenum">
              <a:rPr lang="es-MX" smtClean="0"/>
              <a:t>‹Nº›</a:t>
            </a:fld>
            <a:endParaRPr lang="es-MX"/>
          </a:p>
        </p:txBody>
      </p:sp>
    </p:spTree>
    <p:extLst>
      <p:ext uri="{BB962C8B-B14F-4D97-AF65-F5344CB8AC3E}">
        <p14:creationId xmlns:p14="http://schemas.microsoft.com/office/powerpoint/2010/main" val="2202968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E5F3BA-069A-44A1-9660-5A1915DF36E1}" type="datetimeFigureOut">
              <a:rPr lang="es-MX" smtClean="0"/>
              <a:t>06/09/2014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0165C8-BEF2-4514-BEB4-5CBBC557EC85}" type="slidenum">
              <a:rPr lang="es-MX" smtClean="0"/>
              <a:t>‹Nº›</a:t>
            </a:fld>
            <a:endParaRPr lang="es-MX"/>
          </a:p>
        </p:txBody>
      </p:sp>
    </p:spTree>
    <p:extLst>
      <p:ext uri="{BB962C8B-B14F-4D97-AF65-F5344CB8AC3E}">
        <p14:creationId xmlns:p14="http://schemas.microsoft.com/office/powerpoint/2010/main" val="1804949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47664" y="1772817"/>
            <a:ext cx="5904656" cy="1008111"/>
          </a:xfrm>
        </p:spPr>
        <p:txBody>
          <a:bodyPr>
            <a:normAutofit/>
          </a:bodyPr>
          <a:lstStyle/>
          <a:p>
            <a:r>
              <a:rPr lang="es-MX" sz="2000" dirty="0" smtClean="0"/>
              <a:t/>
            </a:r>
            <a:br>
              <a:rPr lang="es-MX" sz="2000" dirty="0" smtClean="0"/>
            </a:br>
            <a:r>
              <a:rPr lang="es-MX" sz="2000" dirty="0" smtClean="0"/>
              <a:t>MULTIVERSIDAD </a:t>
            </a:r>
            <a:r>
              <a:rPr lang="es-MX" sz="2000" dirty="0" smtClean="0"/>
              <a:t>VERACRUZ</a:t>
            </a:r>
            <a:r>
              <a:rPr lang="es-MX" sz="2000" dirty="0" smtClean="0"/>
              <a:t/>
            </a:r>
            <a:br>
              <a:rPr lang="es-MX" sz="2000" dirty="0" smtClean="0"/>
            </a:br>
            <a:endParaRPr lang="es-MX" sz="2000" dirty="0"/>
          </a:p>
        </p:txBody>
      </p:sp>
      <p:sp>
        <p:nvSpPr>
          <p:cNvPr id="3" name="2 Subtítulo"/>
          <p:cNvSpPr>
            <a:spLocks noGrp="1"/>
          </p:cNvSpPr>
          <p:nvPr>
            <p:ph type="subTitle" idx="1"/>
          </p:nvPr>
        </p:nvSpPr>
        <p:spPr>
          <a:xfrm>
            <a:off x="1191580" y="2852936"/>
            <a:ext cx="6400800" cy="1752600"/>
          </a:xfrm>
        </p:spPr>
        <p:txBody>
          <a:bodyPr>
            <a:normAutofit/>
          </a:bodyPr>
          <a:lstStyle/>
          <a:p>
            <a:r>
              <a:rPr lang="es-MX" sz="3600" dirty="0" smtClean="0">
                <a:solidFill>
                  <a:schemeClr val="tx1"/>
                </a:solidFill>
              </a:rPr>
              <a:t>La </a:t>
            </a:r>
            <a:r>
              <a:rPr lang="es-MX" sz="3600" dirty="0" smtClean="0">
                <a:solidFill>
                  <a:schemeClr val="tx1"/>
                </a:solidFill>
              </a:rPr>
              <a:t>perdida de valores en los jóvenes.</a:t>
            </a:r>
            <a:endParaRPr lang="es-MX" sz="3600" dirty="0">
              <a:solidFill>
                <a:schemeClr val="tx1"/>
              </a:solidFill>
            </a:endParaRPr>
          </a:p>
        </p:txBody>
      </p:sp>
      <p:pic>
        <p:nvPicPr>
          <p:cNvPr id="4" name="Picture 3" descr="C:\Users\Home\Pictures\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692696"/>
            <a:ext cx="2088232" cy="751438"/>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1907704" y="5157192"/>
            <a:ext cx="5616624" cy="923330"/>
          </a:xfrm>
          <a:prstGeom prst="rect">
            <a:avLst/>
          </a:prstGeom>
          <a:noFill/>
        </p:spPr>
        <p:txBody>
          <a:bodyPr wrap="square" rtlCol="0">
            <a:spAutoFit/>
          </a:bodyPr>
          <a:lstStyle/>
          <a:p>
            <a:pPr algn="ctr"/>
            <a:r>
              <a:rPr lang="es-MX" b="1" u="sng" dirty="0" smtClean="0">
                <a:solidFill>
                  <a:schemeClr val="tx1"/>
                </a:solidFill>
              </a:rPr>
              <a:t>Maestra: Ariadna Irazú Crespo Luna</a:t>
            </a:r>
          </a:p>
          <a:p>
            <a:pPr algn="ctr"/>
            <a:r>
              <a:rPr lang="es-MX" b="1" u="sng" dirty="0" smtClean="0">
                <a:solidFill>
                  <a:schemeClr val="tx1"/>
                </a:solidFill>
              </a:rPr>
              <a:t>Materia: Taller de Lectura y Redacción 1</a:t>
            </a:r>
          </a:p>
          <a:p>
            <a:endParaRPr lang="es-MX" dirty="0"/>
          </a:p>
        </p:txBody>
      </p:sp>
    </p:spTree>
    <p:extLst>
      <p:ext uri="{BB962C8B-B14F-4D97-AF65-F5344CB8AC3E}">
        <p14:creationId xmlns:p14="http://schemas.microsoft.com/office/powerpoint/2010/main" val="3200238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a:bodyPr>
          <a:lstStyle/>
          <a:p>
            <a:pPr marL="0" indent="0" algn="just">
              <a:buNone/>
            </a:pPr>
            <a:r>
              <a:rPr lang="es-MX" sz="1700" dirty="0" smtClean="0"/>
              <a:t>En los últimos años estamos haciendo frente a la falta de valores en la sociedad y en las relaciones humanas. Estas conductas son antisociales y deshumanizadas pero desafortunadamente están instaladas en nuestra sociedad como patrón común. Todas estas actitudes de odio, egoísmo, violencia, indiferencia ante el prójimo, etc. deben ser cambiadas  para que los jóvenes  aprendan a respetar. </a:t>
            </a:r>
          </a:p>
          <a:p>
            <a:pPr marL="0" indent="0" algn="just">
              <a:buNone/>
            </a:pPr>
            <a:endParaRPr lang="es-MX" sz="1700" dirty="0" smtClean="0"/>
          </a:p>
          <a:p>
            <a:pPr marL="0" indent="0" algn="just">
              <a:buNone/>
            </a:pPr>
            <a:r>
              <a:rPr lang="es-MX" sz="1700" dirty="0" smtClean="0"/>
              <a:t>Es ya imprescindible hacer renacer los valores que se encuentran dentro de cada conciencia humana por naturaleza. El mundo de hoy  en que los jóvenes se dan cuenta de tantas cosas y que su sociedad se a sumergido en profundas crisis económicas, políticas, financieras y sociales retoma nuevas dimensiones delos valores humanos, pero es necesario primeramente, identificarlos y determinar cuál es el contenido de ellos en esta generación, en correspondencia con las condiciones en que se vive.</a:t>
            </a:r>
            <a:r>
              <a:rPr lang="es-MX" sz="1700" dirty="0"/>
              <a:t> </a:t>
            </a:r>
            <a:endParaRPr lang="es-MX" sz="1700" dirty="0" smtClean="0"/>
          </a:p>
          <a:p>
            <a:pPr marL="0" indent="0" algn="just">
              <a:buNone/>
            </a:pPr>
            <a:endParaRPr lang="es-MX" sz="1700" dirty="0" smtClean="0"/>
          </a:p>
          <a:p>
            <a:pPr marL="0" indent="0" algn="just">
              <a:buNone/>
            </a:pPr>
            <a:r>
              <a:rPr lang="es-MX" sz="1700" dirty="0" smtClean="0"/>
              <a:t>Por eso se tomo este tema para darle a conocer a los jóvenes para que entiendan lo que es  </a:t>
            </a:r>
            <a:r>
              <a:rPr lang="es-MX" sz="1700" dirty="0"/>
              <a:t>valor </a:t>
            </a:r>
            <a:r>
              <a:rPr lang="es-MX" sz="1700" dirty="0" smtClean="0"/>
              <a:t>social; es  </a:t>
            </a:r>
            <a:r>
              <a:rPr lang="es-MX" sz="1700" dirty="0"/>
              <a:t>todo aquello que lleve al hombre a defender y crecer en su dignidad de persona. El valor social conduce al bien moral.  </a:t>
            </a:r>
            <a:r>
              <a:rPr lang="es-MX" sz="1700" dirty="0" smtClean="0"/>
              <a:t>Se sabe </a:t>
            </a:r>
            <a:r>
              <a:rPr lang="es-MX" sz="1700" dirty="0"/>
              <a:t>que bien es aquello que mejora, perfecciona, completa. </a:t>
            </a:r>
            <a:r>
              <a:rPr lang="es-MX" sz="1700" dirty="0" smtClean="0"/>
              <a:t>El </a:t>
            </a:r>
            <a:r>
              <a:rPr lang="es-MX" sz="1700" dirty="0"/>
              <a:t>valor social perfecciona al hombre en cuanto a ser hombre, en su voluntad, en su libertad, en su razón. Se puede tener buena o mala salud, más o menos cultura, por ejemplo, pero esto no afecta directamente al ser hombre. </a:t>
            </a:r>
          </a:p>
        </p:txBody>
      </p:sp>
    </p:spTree>
    <p:extLst>
      <p:ext uri="{BB962C8B-B14F-4D97-AF65-F5344CB8AC3E}">
        <p14:creationId xmlns:p14="http://schemas.microsoft.com/office/powerpoint/2010/main" val="1257552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8229600" cy="5184576"/>
          </a:xfrm>
        </p:spPr>
        <p:txBody>
          <a:bodyPr>
            <a:normAutofit fontScale="70000" lnSpcReduction="20000"/>
          </a:bodyPr>
          <a:lstStyle/>
          <a:p>
            <a:pPr marL="0" indent="0">
              <a:buNone/>
            </a:pPr>
            <a:r>
              <a:rPr lang="es-MX" sz="2400" dirty="0" smtClean="0"/>
              <a:t>Sin embargo vivir en la mentira, el hacer uso de la violencia o el cometer un fraude, degradan a la persona, empeoran al ser humano, lo deshumanizan. Por el contrario las acciones buenas, vivir la verdad, actuar con honestidad, el buscar la justicia, le perfeccionan.</a:t>
            </a:r>
          </a:p>
          <a:p>
            <a:pPr marL="0" indent="0">
              <a:buNone/>
            </a:pPr>
            <a:r>
              <a:rPr lang="es-MX" sz="2400" dirty="0" smtClean="0"/>
              <a:t> </a:t>
            </a:r>
          </a:p>
          <a:p>
            <a:pPr marL="0" indent="0" algn="just">
              <a:buNone/>
            </a:pPr>
            <a:r>
              <a:rPr lang="es-MX" sz="2400" dirty="0" smtClean="0"/>
              <a:t>Si </a:t>
            </a:r>
            <a:r>
              <a:rPr lang="es-MX" sz="2400" dirty="0"/>
              <a:t>bien es cierto, dentro de las causas de las pérdida de valores en las familias se encuentran el predominio de formas de comunicación conflictivas puede ser un factor negativo que actúe en la formación de los valores, pues la comunicación verbal y no verbal constituye uno de los principales elementos de la dinámica familiar; la forma en cómo esta se realice va a determinar comportamientos posteriores en los hijos, cuando la comunicación expresa hostilidad y rechazo, induce respuestas de aislamiento, y los </a:t>
            </a:r>
            <a:r>
              <a:rPr lang="es-MX" sz="2400" dirty="0" smtClean="0"/>
              <a:t>jóvenes expuestos </a:t>
            </a:r>
            <a:r>
              <a:rPr lang="es-MX" sz="2400" dirty="0"/>
              <a:t>a estas condiciones generan desconfianza hacia sus familiares, por lo que pueden buscar apoyo en otros grupos sociales que a lo mejor no son positivos para su formación, el consumo familiar de sustancias como el tabaco, el alcohol y otras por parte de algunos miembros de la familia parece contribuir de manera importante a la pérdida de valores, y su influencia parece ser </a:t>
            </a:r>
            <a:r>
              <a:rPr lang="es-MX" sz="2400" dirty="0" smtClean="0"/>
              <a:t>mayor, y mas cuando el joven observa que no se respetan ni hay valores en su  ámbito familiar.</a:t>
            </a:r>
          </a:p>
          <a:p>
            <a:pPr marL="0" indent="0" algn="just">
              <a:buNone/>
            </a:pPr>
            <a:endParaRPr lang="es-MX" sz="2400" dirty="0" smtClean="0"/>
          </a:p>
          <a:p>
            <a:pPr marL="0" indent="0" algn="just">
              <a:buNone/>
            </a:pPr>
            <a:r>
              <a:rPr lang="es-MX" sz="2400" dirty="0" smtClean="0"/>
              <a:t>Sin embargo dicho en lo anterior sobre la familia y el ambiente el que se desarrollan las personas de cualquier edad, </a:t>
            </a:r>
            <a:r>
              <a:rPr lang="es-MX" sz="2400" dirty="0"/>
              <a:t>estos principios éticos también son diferentes entre personas de distintos grupos de edad, de sexo, de cultura y de variadas características. </a:t>
            </a:r>
            <a:endParaRPr lang="es-MX" sz="2400" dirty="0" smtClean="0"/>
          </a:p>
          <a:p>
            <a:pPr marL="0" indent="0" algn="just">
              <a:buNone/>
            </a:pPr>
            <a:r>
              <a:rPr lang="es-MX" sz="1800" dirty="0"/>
              <a:t/>
            </a:r>
            <a:br>
              <a:rPr lang="es-MX" sz="1800" dirty="0"/>
            </a:br>
            <a:endParaRPr lang="es-MX" sz="1800" dirty="0"/>
          </a:p>
          <a:p>
            <a:pPr marL="0" indent="0">
              <a:buNone/>
            </a:pPr>
            <a:endParaRPr lang="es-MX" sz="1600" dirty="0" smtClean="0"/>
          </a:p>
          <a:p>
            <a:pPr marL="0" indent="0">
              <a:buNone/>
            </a:pPr>
            <a:endParaRPr lang="es-MX" sz="1600" dirty="0"/>
          </a:p>
        </p:txBody>
      </p:sp>
    </p:spTree>
    <p:extLst>
      <p:ext uri="{BB962C8B-B14F-4D97-AF65-F5344CB8AC3E}">
        <p14:creationId xmlns:p14="http://schemas.microsoft.com/office/powerpoint/2010/main" val="151910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a:bodyPr>
          <a:lstStyle/>
          <a:p>
            <a:pPr marL="0" indent="0" algn="just">
              <a:buNone/>
            </a:pPr>
            <a:r>
              <a:rPr lang="es-MX" sz="1700" dirty="0" smtClean="0"/>
              <a:t>Por ello, podemos deducir que la escala de valores es aplicable a todos los individuos y que, al igual que no hay dos personas iguales, tampoco existen dos escalas idénticas: todas y cada una son personales y propias del individuo.</a:t>
            </a:r>
            <a:br>
              <a:rPr lang="es-MX" sz="1700" dirty="0" smtClean="0"/>
            </a:br>
            <a:endParaRPr lang="es-MX" sz="1700" dirty="0" smtClean="0"/>
          </a:p>
          <a:p>
            <a:pPr marL="0" indent="0" algn="just">
              <a:buNone/>
            </a:pPr>
            <a:r>
              <a:rPr lang="es-MX" sz="1700" dirty="0" smtClean="0"/>
              <a:t>Los </a:t>
            </a:r>
            <a:r>
              <a:rPr lang="es-MX" sz="1700" dirty="0"/>
              <a:t>principales valores que son mayoritariamente comunes a los jóvenes y, con ellos, podríamos establecer una escala de valores propia de la </a:t>
            </a:r>
            <a:r>
              <a:rPr lang="es-MX" sz="1700" dirty="0" smtClean="0"/>
              <a:t>juventud; sobre  </a:t>
            </a:r>
            <a:r>
              <a:rPr lang="es-MX" sz="1700" dirty="0"/>
              <a:t>todo, valores éticos, sociales y afectivos, como </a:t>
            </a:r>
            <a:r>
              <a:rPr lang="es-MX" sz="1700" dirty="0" smtClean="0"/>
              <a:t>pueden ser:</a:t>
            </a:r>
          </a:p>
          <a:p>
            <a:pPr marL="0" indent="0" algn="just">
              <a:buNone/>
            </a:pPr>
            <a:r>
              <a:rPr lang="es-MX" sz="1700" dirty="0" smtClean="0"/>
              <a:t>La </a:t>
            </a:r>
            <a:r>
              <a:rPr lang="es-MX" sz="1700" dirty="0"/>
              <a:t>solidaridad: se refiere a los lazos sociales que unen a los miembros de una sociedad entre sí y equivaldría a un grado superior al del compañerismo. Es muy importante, ya que nos permite actuar de forma desinteresada poniéndonos en </a:t>
            </a:r>
            <a:r>
              <a:rPr lang="es-MX" sz="1700" dirty="0" smtClean="0"/>
              <a:t>el </a:t>
            </a:r>
            <a:r>
              <a:rPr lang="es-MX" sz="1700" dirty="0"/>
              <a:t>lugar </a:t>
            </a:r>
            <a:r>
              <a:rPr lang="es-MX" sz="1700" dirty="0" smtClean="0"/>
              <a:t>de otro.</a:t>
            </a:r>
          </a:p>
          <a:p>
            <a:pPr marL="0" indent="0" algn="just">
              <a:buNone/>
            </a:pPr>
            <a:r>
              <a:rPr lang="es-MX" sz="1700" dirty="0" smtClean="0"/>
              <a:t>El </a:t>
            </a:r>
            <a:r>
              <a:rPr lang="es-MX" sz="1700" dirty="0"/>
              <a:t>respeto y la tolerancia: son la base para vivir en sociedad. Consisten en aceptar la diversidad de opiniones, sociales, culturales o de cualquier tipo, y saber escucharlas y </a:t>
            </a:r>
            <a:r>
              <a:rPr lang="es-MX" sz="1700" dirty="0" smtClean="0"/>
              <a:t>entenderlas. </a:t>
            </a:r>
          </a:p>
          <a:p>
            <a:pPr marL="0" indent="0" algn="just">
              <a:buNone/>
            </a:pPr>
            <a:r>
              <a:rPr lang="es-MX" sz="1700" dirty="0" smtClean="0"/>
              <a:t>La </a:t>
            </a:r>
            <a:r>
              <a:rPr lang="es-MX" sz="1700" dirty="0"/>
              <a:t>amistad: de ella nacen prácticamente todos los demás valores que se manifiestan en una relación. Es un vínculo afectivo basado en la mutua confianza, donde el objetivo es ayudar </a:t>
            </a:r>
            <a:r>
              <a:rPr lang="es-MX" sz="1700" dirty="0" smtClean="0"/>
              <a:t>al otro. </a:t>
            </a:r>
          </a:p>
          <a:p>
            <a:pPr marL="0" indent="0" algn="just">
              <a:buNone/>
            </a:pPr>
            <a:r>
              <a:rPr lang="es-MX" sz="1700" dirty="0" smtClean="0"/>
              <a:t>El amor: Se podría definir como el grado máximo de la amistad, sin embargo, esta definición no sería suficiente.</a:t>
            </a:r>
            <a:r>
              <a:rPr lang="es-MX" sz="1800" dirty="0" smtClean="0"/>
              <a:t> </a:t>
            </a:r>
            <a:r>
              <a:rPr lang="es-MX" sz="1800" dirty="0"/>
              <a:t/>
            </a:r>
            <a:br>
              <a:rPr lang="es-MX" sz="1800" dirty="0"/>
            </a:br>
            <a:endParaRPr lang="es-MX" sz="1800" dirty="0" smtClean="0"/>
          </a:p>
          <a:p>
            <a:pPr marL="0" indent="0" algn="just">
              <a:buNone/>
            </a:pPr>
            <a:endParaRPr lang="es-MX" sz="1700" dirty="0"/>
          </a:p>
        </p:txBody>
      </p:sp>
    </p:spTree>
    <p:extLst>
      <p:ext uri="{BB962C8B-B14F-4D97-AF65-F5344CB8AC3E}">
        <p14:creationId xmlns:p14="http://schemas.microsoft.com/office/powerpoint/2010/main" val="1015919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a:bodyPr>
          <a:lstStyle/>
          <a:p>
            <a:pPr marL="0" indent="0" algn="just">
              <a:buNone/>
            </a:pPr>
            <a:r>
              <a:rPr lang="es-MX" sz="1700" dirty="0" smtClean="0"/>
              <a:t>El amor significa mucho más. No sólo implica compartir, sino también sacrificio a favor del otro, previsión en nuestras acciones de una manera más cautelosa, y fidelidad estricta</a:t>
            </a:r>
          </a:p>
          <a:p>
            <a:pPr marL="0" indent="0" algn="just">
              <a:buNone/>
            </a:pPr>
            <a:r>
              <a:rPr lang="es-MX" sz="1700" dirty="0" smtClean="0"/>
              <a:t>La honestidad: es una de las cualidades más importantes de las “buenas personas” y consiste en comportarse y expresarse con coherencia y sinceridad. Sin el valor de la honestidad nos sentiríamos siempre engañados y sin saber a quién creer.</a:t>
            </a:r>
            <a:r>
              <a:rPr lang="es-MX" sz="1600" dirty="0" smtClean="0"/>
              <a:t/>
            </a:r>
            <a:br>
              <a:rPr lang="es-MX" sz="1600" dirty="0" smtClean="0"/>
            </a:br>
            <a:r>
              <a:rPr lang="es-MX" sz="1700" dirty="0" smtClean="0"/>
              <a:t>El compañerismo: Consiste en aplicar valores positivos a una relación con los compañeros, que viene dada por la cercanía impuesta por actividades o espacios comunes. Se manifiesta normalmente en la ayuda espontánea y desinteresada.</a:t>
            </a:r>
          </a:p>
          <a:p>
            <a:pPr marL="0" indent="0" algn="just">
              <a:buNone/>
            </a:pPr>
            <a:r>
              <a:rPr lang="es-MX" sz="1700" dirty="0" smtClean="0"/>
              <a:t>El trabajo en común: El trabajo en común es una relación muy importante para el desarrollo de los adolescentes. De hecho comparten las tareas y las obligaciones, pero si además ese trabajo se comparte, no solo se hace más llevadero y fácil sino que refuerza las relaciones de compañerismo, amistad, y sociales.</a:t>
            </a:r>
          </a:p>
          <a:p>
            <a:pPr marL="0" indent="0" algn="just">
              <a:buNone/>
            </a:pPr>
            <a:r>
              <a:rPr lang="es-MX" sz="1700" dirty="0" smtClean="0"/>
              <a:t>La ayuda mutua: Es el valor en el que se implican dos o más adolescentes y podría definirse como un trueque. Por ejemplo, cuando alguien ayuda a un amigo o conocido en algo y recibe a cambio ayuda en otra forma o tiempo. Implica una deuda de ayuda por parte del que fue ayudado en primer lugar.</a:t>
            </a:r>
          </a:p>
          <a:p>
            <a:pPr marL="0" indent="0" algn="just">
              <a:buNone/>
            </a:pPr>
            <a:r>
              <a:rPr lang="es-MX" sz="1700" dirty="0" smtClean="0"/>
              <a:t>En las relaciones entre adolescentes también se dan otros valores, que podemos calificar como negativos, desgraciadamente el odio, la violencia, la envidia, el abuso, el egoísmo, el desinterés, etcétera, también se manifiestan en las relaciones entre adolescentes. </a:t>
            </a:r>
          </a:p>
          <a:p>
            <a:pPr marL="0" indent="0" algn="just">
              <a:buNone/>
            </a:pPr>
            <a:endParaRPr lang="es-MX" sz="1700" dirty="0"/>
          </a:p>
        </p:txBody>
      </p:sp>
    </p:spTree>
    <p:extLst>
      <p:ext uri="{BB962C8B-B14F-4D97-AF65-F5344CB8AC3E}">
        <p14:creationId xmlns:p14="http://schemas.microsoft.com/office/powerpoint/2010/main" val="189467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a:bodyPr>
          <a:lstStyle/>
          <a:p>
            <a:pPr marL="0" indent="0" algn="just">
              <a:buNone/>
            </a:pPr>
            <a:r>
              <a:rPr lang="es-MX" sz="1600" dirty="0" smtClean="0"/>
              <a:t>La envidia: Es un sentimiento de deseo de las virtudes o bienes ajenos. La envidia no implica necesariamente una necesidad, sino simplemente un ansia de ser o poseer algo ajeno.</a:t>
            </a:r>
          </a:p>
          <a:p>
            <a:pPr marL="0" indent="0" algn="just">
              <a:buNone/>
            </a:pPr>
            <a:r>
              <a:rPr lang="es-MX" sz="1600" dirty="0" smtClean="0"/>
              <a:t>El odio: Es un sentimiento exagerado de intolerancia. Implica un deseo de hacer daño a alguien. Es contrario al amor y la amistad. Puede estar motivado por la envidia, el despecho, los celos, etc.</a:t>
            </a:r>
          </a:p>
          <a:p>
            <a:pPr marL="0" indent="0" algn="just">
              <a:buNone/>
            </a:pPr>
            <a:r>
              <a:rPr lang="es-MX" sz="1600" dirty="0" smtClean="0"/>
              <a:t>El abuso: Es una de apropiación, violenta o no, de los bienes, derechos o recursos de otros jóvenes. Exige una amenaza implícita, de forma que la víctima de abuso hace concesiones involuntarias.</a:t>
            </a:r>
          </a:p>
          <a:p>
            <a:pPr marL="0" indent="0" algn="just">
              <a:buNone/>
            </a:pPr>
            <a:r>
              <a:rPr lang="es-MX" sz="1600" dirty="0" smtClean="0"/>
              <a:t>La violencia: Se produce violencia en las relaciones adolescentes por distintos factores, entre ellos el instintivo de afirmación de autoridad y liderazgo, y también por vanidad o como manifestación de otros valores negativos como el odio, por fallos graves en la comunicación e, incluso como resolución final de otros como el abuso. </a:t>
            </a:r>
            <a:r>
              <a:rPr lang="es-MX" sz="1600" dirty="0"/>
              <a:t> </a:t>
            </a:r>
            <a:endParaRPr lang="es-MX" sz="1600" dirty="0" smtClean="0"/>
          </a:p>
          <a:p>
            <a:pPr marL="0" indent="0" algn="just">
              <a:buNone/>
            </a:pPr>
            <a:r>
              <a:rPr lang="es-MX" sz="1600" dirty="0" smtClean="0"/>
              <a:t>Llegue a la conclusión que debemos luchar para que todas las personas  respeten los valores y se sumerjan en ellos  e inculcarlos en todos lados y reforzarlos ante la repetición constante .</a:t>
            </a:r>
          </a:p>
          <a:p>
            <a:pPr marL="0" indent="0" algn="just">
              <a:buNone/>
            </a:pPr>
            <a:endParaRPr lang="es-MX" sz="1600" dirty="0" smtClean="0"/>
          </a:p>
          <a:p>
            <a:pPr marL="0" indent="0" algn="just">
              <a:buNone/>
            </a:pPr>
            <a:endParaRPr lang="es-MX" sz="1600" dirty="0" smtClean="0"/>
          </a:p>
          <a:p>
            <a:pPr marL="0" indent="0">
              <a:buNone/>
            </a:pPr>
            <a:endParaRPr lang="es-MX" sz="1700" dirty="0"/>
          </a:p>
        </p:txBody>
      </p:sp>
      <p:pic>
        <p:nvPicPr>
          <p:cNvPr id="1026" name="Picture 2" descr="C:\Users\Home\Pictures\valo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149079"/>
            <a:ext cx="2229098" cy="208823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ome\Pictures\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4197570"/>
            <a:ext cx="2095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03589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TotalTime>
  <Words>887</Words>
  <Application>Microsoft Office PowerPoint</Application>
  <PresentationFormat>Presentación en pantalla (4:3)</PresentationFormat>
  <Paragraphs>32</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 MULTIVERSIDAD VERACRUZ </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DIRECCIÓN GENERAL DE BACHILLERATO  MULTIVERSIDAD LATINOAMERICANA, A.C.</dc:title>
  <dc:creator>Home</dc:creator>
  <cp:lastModifiedBy>PRESARIO</cp:lastModifiedBy>
  <cp:revision>12</cp:revision>
  <dcterms:created xsi:type="dcterms:W3CDTF">2014-08-30T22:10:39Z</dcterms:created>
  <dcterms:modified xsi:type="dcterms:W3CDTF">2014-09-06T17:24:49Z</dcterms:modified>
</cp:coreProperties>
</file>