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67" r:id="rId2"/>
    <p:sldId id="259" r:id="rId3"/>
    <p:sldId id="258" r:id="rId4"/>
    <p:sldId id="263" r:id="rId5"/>
    <p:sldId id="268" r:id="rId6"/>
    <p:sldId id="266" r:id="rId7"/>
    <p:sldId id="265" r:id="rId8"/>
    <p:sldId id="264" r:id="rId9"/>
    <p:sldId id="262" r:id="rId10"/>
    <p:sldId id="260" r:id="rId11"/>
    <p:sldId id="261"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E1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226" autoAdjust="0"/>
    <p:restoredTop sz="94709" autoAdjust="0"/>
  </p:normalViewPr>
  <p:slideViewPr>
    <p:cSldViewPr>
      <p:cViewPr>
        <p:scale>
          <a:sx n="90" d="100"/>
          <a:sy n="90" d="100"/>
        </p:scale>
        <p:origin x="-1253" y="-4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FDDB0E-4853-4EE8-8357-68F90C469B04}" type="datetimeFigureOut">
              <a:rPr lang="es-ES" smtClean="0"/>
              <a:pPr/>
              <a:t>01/07/2015</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6EA81D-7117-4F44-8BCA-FEFA06182E72}" type="slidenum">
              <a:rPr lang="es-ES" smtClean="0"/>
              <a:pPr/>
              <a:t>‹Nº›</a:t>
            </a:fld>
            <a:endParaRPr lang="es-E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D6EA81D-7117-4F44-8BCA-FEFA06182E72}" type="slidenum">
              <a:rPr lang="es-ES" smtClean="0"/>
              <a:pPr/>
              <a:t>10</a:t>
            </a:fld>
            <a:endParaRPr lang="es-E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8" name="7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8 Título"/>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19" name="18 Marcador de pie de página"/>
          <p:cNvSpPr>
            <a:spLocks noGrp="1"/>
          </p:cNvSpPr>
          <p:nvPr>
            <p:ph type="ftr" sz="quarter" idx="11"/>
          </p:nvPr>
        </p:nvSpPr>
        <p:spPr/>
        <p:txBody>
          <a:bodyPr/>
          <a:lstStyle/>
          <a:p>
            <a:endParaRPr lang="es-ES" dirty="0"/>
          </a:p>
        </p:txBody>
      </p:sp>
      <p:sp>
        <p:nvSpPr>
          <p:cNvPr id="27" name="26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9" name="8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467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320"/>
            <a:ext cx="7470648" cy="1143000"/>
          </a:xfrm>
        </p:spPr>
        <p:txBody>
          <a:bodyPr anchor="ctr"/>
          <a:lstStyle>
            <a:lvl1pPr algn="l">
              <a:defRPr sz="4600"/>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8" name="7 Marcador de número de diapositiva"/>
          <p:cNvSpPr>
            <a:spLocks noGrp="1"/>
          </p:cNvSpPr>
          <p:nvPr>
            <p:ph type="sldNum" sz="quarter" idx="11"/>
          </p:nvPr>
        </p:nvSpPr>
        <p:spPr/>
        <p:txBody>
          <a:bodyPr/>
          <a:lstStyle/>
          <a:p>
            <a:fld id="{FFA7CF1F-2E7A-4F9E-8125-C17A8CA59B92}" type="slidenum">
              <a:rPr lang="es-ES" smtClean="0"/>
              <a:pPr/>
              <a:t>‹Nº›</a:t>
            </a:fld>
            <a:endParaRPr lang="es-ES" dirty="0"/>
          </a:p>
        </p:txBody>
      </p:sp>
      <p:sp>
        <p:nvSpPr>
          <p:cNvPr id="9" name="8 Marcador de pie de página"/>
          <p:cNvSpPr>
            <a:spLocks noGrp="1"/>
          </p:cNvSpPr>
          <p:nvPr>
            <p:ph type="ftr" sz="quarter" idx="12"/>
          </p:nvPr>
        </p:nvSpPr>
        <p:spPr/>
        <p:txBody>
          <a:bodyPr/>
          <a:lstStyle/>
          <a:p>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a:xfrm>
            <a:off x="8156448" y="6422064"/>
            <a:ext cx="762000" cy="365125"/>
          </a:xfrm>
        </p:spPr>
        <p:txBody>
          <a:bodyPr/>
          <a:lstStyle/>
          <a:p>
            <a:fld id="{FFA7CF1F-2E7A-4F9E-8125-C17A8CA59B92}"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457200" y="6422064"/>
            <a:ext cx="2133600" cy="365125"/>
          </a:xfrm>
        </p:spPr>
        <p:txBody>
          <a:bodyPr/>
          <a:lstStyle/>
          <a:p>
            <a:fld id="{0225931A-7414-40CD-B4BD-5D9A4A7C63CF}" type="datetimeFigureOut">
              <a:rPr lang="es-ES" smtClean="0"/>
              <a:pPr/>
              <a:t>01/07/2015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0225931A-7414-40CD-B4BD-5D9A4A7C63CF}" type="datetimeFigureOut">
              <a:rPr lang="es-ES" smtClean="0"/>
              <a:pPr/>
              <a:t>01/07/2015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FFA7CF1F-2E7A-4F9E-8125-C17A8CA59B92}"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11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dirty="0"/>
          </a:p>
        </p:txBody>
      </p:sp>
      <p:sp>
        <p:nvSpPr>
          <p:cNvPr id="16" name="15 Forma libre"/>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dirty="0"/>
          </a:p>
        </p:txBody>
      </p:sp>
      <p:sp>
        <p:nvSpPr>
          <p:cNvPr id="9" name="8 Marcador de título"/>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0225931A-7414-40CD-B4BD-5D9A4A7C63CF}" type="datetimeFigureOut">
              <a:rPr lang="es-ES" smtClean="0"/>
              <a:pPr/>
              <a:t>01/07/2015</a:t>
            </a:fld>
            <a:endParaRPr lang="es-ES" dirty="0"/>
          </a:p>
        </p:txBody>
      </p:sp>
      <p:sp>
        <p:nvSpPr>
          <p:cNvPr id="22" name="21 Marcador de pie de página"/>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s-ES" dirty="0"/>
          </a:p>
        </p:txBody>
      </p:sp>
      <p:sp>
        <p:nvSpPr>
          <p:cNvPr id="18" name="17 Marcador de número de diapositiva"/>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FFA7CF1F-2E7A-4F9E-8125-C17A8CA59B92}"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915816" y="1484784"/>
            <a:ext cx="3744416" cy="1224136"/>
          </a:xfrm>
        </p:spPr>
        <p:txBody>
          <a:bodyPr>
            <a:normAutofit fontScale="90000"/>
          </a:bodyPr>
          <a:lstStyle/>
          <a:p>
            <a:pPr algn="ctr"/>
            <a:r>
              <a:rPr lang="es-ES" sz="3600" dirty="0" smtClean="0">
                <a:solidFill>
                  <a:srgbClr val="0070C0"/>
                </a:solidFill>
                <a:latin typeface="Times New Roman" pitchFamily="18" charset="0"/>
                <a:cs typeface="Times New Roman" pitchFamily="18" charset="0"/>
              </a:rPr>
              <a:t/>
            </a:r>
            <a:br>
              <a:rPr lang="es-ES" sz="3600" dirty="0" smtClean="0">
                <a:solidFill>
                  <a:srgbClr val="0070C0"/>
                </a:solidFill>
                <a:latin typeface="Times New Roman" pitchFamily="18" charset="0"/>
                <a:cs typeface="Times New Roman" pitchFamily="18" charset="0"/>
              </a:rPr>
            </a:br>
            <a:r>
              <a:rPr lang="es-ES" sz="6000" dirty="0" smtClean="0">
                <a:solidFill>
                  <a:srgbClr val="0070C0"/>
                </a:solidFill>
                <a:latin typeface="Times New Roman" pitchFamily="18" charset="0"/>
                <a:cs typeface="Times New Roman" pitchFamily="18" charset="0"/>
              </a:rPr>
              <a:t>Biología II</a:t>
            </a:r>
            <a:br>
              <a:rPr lang="es-ES" sz="6000" dirty="0" smtClean="0">
                <a:solidFill>
                  <a:srgbClr val="0070C0"/>
                </a:solidFill>
                <a:latin typeface="Times New Roman" pitchFamily="18" charset="0"/>
                <a:cs typeface="Times New Roman" pitchFamily="18" charset="0"/>
              </a:rPr>
            </a:br>
            <a:endParaRPr lang="es-ES" sz="6000" dirty="0">
              <a:solidFill>
                <a:srgbClr val="0070C0"/>
              </a:solidFill>
              <a:latin typeface="Times New Roman" pitchFamily="18" charset="0"/>
              <a:cs typeface="Times New Roman" pitchFamily="18" charset="0"/>
            </a:endParaRPr>
          </a:p>
        </p:txBody>
      </p:sp>
      <p:pic>
        <p:nvPicPr>
          <p:cNvPr id="66" name="Picture 4" descr="F:\bio9.jpg"/>
          <p:cNvPicPr>
            <a:picLocks noGrp="1" noChangeAspect="1" noChangeArrowheads="1"/>
          </p:cNvPicPr>
          <p:nvPr>
            <p:ph idx="1"/>
          </p:nvPr>
        </p:nvPicPr>
        <p:blipFill>
          <a:blip r:embed="rId2" cstate="print"/>
          <a:srcRect/>
          <a:stretch>
            <a:fillRect/>
          </a:stretch>
        </p:blipFill>
        <p:spPr bwMode="auto">
          <a:xfrm>
            <a:off x="1115616" y="3284984"/>
            <a:ext cx="4392488" cy="3384376"/>
          </a:xfrm>
          <a:prstGeom prst="rect">
            <a:avLst/>
          </a:prstGeom>
          <a:noFill/>
        </p:spPr>
      </p:pic>
      <p:sp>
        <p:nvSpPr>
          <p:cNvPr id="5" name="2 Subtítulo"/>
          <p:cNvSpPr txBox="1">
            <a:spLocks/>
          </p:cNvSpPr>
          <p:nvPr/>
        </p:nvSpPr>
        <p:spPr>
          <a:xfrm>
            <a:off x="1606374" y="216024"/>
            <a:ext cx="7358114" cy="1340768"/>
          </a:xfrm>
          <a:prstGeom prst="rect">
            <a:avLst/>
          </a:prstGeom>
        </p:spPr>
        <p:txBody>
          <a:bodyPr vert="horz">
            <a:noAutofit/>
          </a:bodyPr>
          <a:lstStyle/>
          <a:p>
            <a:pPr marL="420624" marR="0" lvl="0" indent="-384048" algn="ctr" defTabSz="914400" rtl="0" eaLnBrk="1" fontAlgn="auto" latinLnBrk="0" hangingPunct="1">
              <a:lnSpc>
                <a:spcPct val="100000"/>
              </a:lnSpc>
              <a:spcBef>
                <a:spcPct val="20000"/>
              </a:spcBef>
              <a:spcAft>
                <a:spcPts val="0"/>
              </a:spcAft>
              <a:buClr>
                <a:schemeClr val="accent1"/>
              </a:buClr>
              <a:buSzPct val="80000"/>
              <a:tabLst/>
              <a:defRPr/>
            </a:pPr>
            <a:r>
              <a:rPr kumimoji="0" lang="es-MX" sz="33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Multiversidad Latinoamericana</a:t>
            </a:r>
          </a:p>
          <a:p>
            <a:pPr marL="420624" marR="0" lvl="0" indent="-384048" algn="ctr" defTabSz="914400" rtl="0" eaLnBrk="1" fontAlgn="auto" latinLnBrk="0" hangingPunct="1">
              <a:lnSpc>
                <a:spcPct val="100000"/>
              </a:lnSpc>
              <a:spcBef>
                <a:spcPct val="20000"/>
              </a:spcBef>
              <a:spcAft>
                <a:spcPts val="0"/>
              </a:spcAft>
              <a:buClr>
                <a:schemeClr val="accent1"/>
              </a:buClr>
              <a:buSzPct val="80000"/>
              <a:tabLst/>
              <a:defRPr/>
            </a:pPr>
            <a:r>
              <a:rPr kumimoji="0" lang="es-MX" sz="33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Campus Tonalá</a:t>
            </a:r>
          </a:p>
          <a:p>
            <a:pPr marL="420624" marR="0" lvl="0" indent="-384048" algn="ctr"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s-MX" sz="32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pic>
        <p:nvPicPr>
          <p:cNvPr id="6" name="Imagen 1" descr="http://www.multiversidad.com.mx/eLearning/theme/afterburner/images/multii_plataforma.png"/>
          <p:cNvPicPr>
            <a:picLocks noChangeAspect="1" noChangeArrowheads="1"/>
          </p:cNvPicPr>
          <p:nvPr/>
        </p:nvPicPr>
        <p:blipFill>
          <a:blip r:embed="rId3" cstate="print"/>
          <a:srcRect/>
          <a:stretch>
            <a:fillRect/>
          </a:stretch>
        </p:blipFill>
        <p:spPr bwMode="auto">
          <a:xfrm>
            <a:off x="232547" y="233264"/>
            <a:ext cx="2035197" cy="1299721"/>
          </a:xfrm>
          <a:prstGeom prst="rect">
            <a:avLst/>
          </a:prstGeom>
          <a:noFill/>
          <a:ln w="9525">
            <a:noFill/>
            <a:miter lim="800000"/>
            <a:headEnd/>
            <a:tailEnd/>
          </a:ln>
        </p:spPr>
      </p:pic>
      <p:sp>
        <p:nvSpPr>
          <p:cNvPr id="8" name="7 Rectángulo"/>
          <p:cNvSpPr/>
          <p:nvPr/>
        </p:nvSpPr>
        <p:spPr>
          <a:xfrm>
            <a:off x="5364088" y="4365104"/>
            <a:ext cx="3960440" cy="1015663"/>
          </a:xfrm>
          <a:prstGeom prst="rect">
            <a:avLst/>
          </a:prstGeom>
        </p:spPr>
        <p:txBody>
          <a:bodyPr wrap="square">
            <a:spAutoFit/>
          </a:bodyPr>
          <a:lstStyle/>
          <a:p>
            <a:pPr algn="ctr"/>
            <a:r>
              <a:rPr lang="es-ES" sz="2000" b="1" dirty="0" smtClean="0">
                <a:latin typeface="Times New Roman" pitchFamily="18" charset="0"/>
                <a:cs typeface="Times New Roman" pitchFamily="18" charset="0"/>
              </a:rPr>
              <a:t>Profesor: Armando </a:t>
            </a:r>
          </a:p>
          <a:p>
            <a:pPr algn="ctr"/>
            <a:r>
              <a:rPr lang="es-ES" sz="2000" b="1" dirty="0" smtClean="0">
                <a:latin typeface="Times New Roman" pitchFamily="18" charset="0"/>
                <a:cs typeface="Times New Roman" pitchFamily="18" charset="0"/>
              </a:rPr>
              <a:t>Mendoza Franco </a:t>
            </a:r>
            <a:r>
              <a:rPr lang="es-ES" sz="2000" dirty="0" smtClean="0">
                <a:solidFill>
                  <a:schemeClr val="bg1"/>
                </a:solidFill>
                <a:latin typeface="Times New Roman" pitchFamily="18" charset="0"/>
                <a:cs typeface="Times New Roman" pitchFamily="18" charset="0"/>
              </a:rPr>
              <a:t/>
            </a:r>
            <a:br>
              <a:rPr lang="es-ES" sz="2000" dirty="0" smtClean="0">
                <a:solidFill>
                  <a:schemeClr val="bg1"/>
                </a:solidFill>
                <a:latin typeface="Times New Roman" pitchFamily="18" charset="0"/>
                <a:cs typeface="Times New Roman" pitchFamily="18" charset="0"/>
              </a:rPr>
            </a:br>
            <a:endParaRPr lang="es-ES" sz="2000" dirty="0">
              <a:solidFill>
                <a:schemeClr val="bg1"/>
              </a:solidFill>
            </a:endParaRPr>
          </a:p>
        </p:txBody>
      </p:sp>
      <p:sp>
        <p:nvSpPr>
          <p:cNvPr id="11" name="10 Rectángulo"/>
          <p:cNvSpPr/>
          <p:nvPr/>
        </p:nvSpPr>
        <p:spPr>
          <a:xfrm>
            <a:off x="323528" y="2420888"/>
            <a:ext cx="8568952" cy="729430"/>
          </a:xfrm>
          <a:prstGeom prst="rect">
            <a:avLst/>
          </a:prstGeom>
        </p:spPr>
        <p:txBody>
          <a:bodyPr wrap="square">
            <a:spAutoFit/>
          </a:bodyPr>
          <a:lstStyle/>
          <a:p>
            <a:pPr algn="ctr">
              <a:lnSpc>
                <a:spcPct val="115000"/>
              </a:lnSpc>
              <a:spcAft>
                <a:spcPts val="0"/>
              </a:spcAft>
            </a:pPr>
            <a:r>
              <a:rPr lang="es-MX" b="1" dirty="0" smtClean="0">
                <a:latin typeface="Calisto MT"/>
                <a:ea typeface="Calibri"/>
                <a:cs typeface="Times New Roman"/>
              </a:rPr>
              <a:t>BLOQUE V.  RECONOCE LOS PROCESOS BIOLÓGICOS QUE SE LLEVAN A CABO EN LOS SERES HUMANOS Y EN ORGANISMOS SEMEJANTES</a:t>
            </a:r>
            <a:endParaRPr lang="es-ES" sz="1400" dirty="0">
              <a:latin typeface="Calibri"/>
              <a:ea typeface="Calibri"/>
              <a:cs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47738" y="428612"/>
            <a:ext cx="7467600" cy="1143000"/>
          </a:xfrm>
        </p:spPr>
        <p:txBody>
          <a:bodyPr>
            <a:noAutofit/>
          </a:bodyPr>
          <a:lstStyle/>
          <a:p>
            <a:pPr algn="ctr"/>
            <a:r>
              <a:rPr lang="es-ES" sz="4400" dirty="0" smtClean="0">
                <a:latin typeface="Times New Roman" pitchFamily="18" charset="0"/>
                <a:cs typeface="Times New Roman" pitchFamily="18" charset="0"/>
              </a:rPr>
              <a:t>Homeostasis. </a:t>
            </a:r>
            <a:br>
              <a:rPr lang="es-ES" sz="4400" dirty="0" smtClean="0">
                <a:latin typeface="Times New Roman" pitchFamily="18" charset="0"/>
                <a:cs typeface="Times New Roman" pitchFamily="18" charset="0"/>
              </a:rPr>
            </a:br>
            <a:r>
              <a:rPr lang="es-ES" sz="4400" dirty="0" smtClean="0">
                <a:latin typeface="Times New Roman" pitchFamily="18" charset="0"/>
                <a:cs typeface="Times New Roman" pitchFamily="18" charset="0"/>
              </a:rPr>
              <a:t>Sistemas homeostáticos.</a:t>
            </a:r>
            <a:endParaRPr lang="es-ES" sz="4400" dirty="0">
              <a:latin typeface="Times New Roman" pitchFamily="18" charset="0"/>
              <a:cs typeface="Times New Roman" pitchFamily="18" charset="0"/>
            </a:endParaRPr>
          </a:p>
        </p:txBody>
      </p:sp>
      <p:sp>
        <p:nvSpPr>
          <p:cNvPr id="3" name="2 Marcador de contenido"/>
          <p:cNvSpPr>
            <a:spLocks noGrp="1"/>
          </p:cNvSpPr>
          <p:nvPr>
            <p:ph idx="1"/>
          </p:nvPr>
        </p:nvSpPr>
        <p:spPr>
          <a:xfrm>
            <a:off x="747738" y="2243142"/>
            <a:ext cx="7467600" cy="3971940"/>
          </a:xfrm>
        </p:spPr>
        <p:txBody>
          <a:bodyPr>
            <a:normAutofit/>
          </a:bodyPr>
          <a:lstStyle/>
          <a:p>
            <a:pPr algn="ctr">
              <a:buNone/>
            </a:pPr>
            <a:r>
              <a:rPr lang="es-ES" sz="4000" dirty="0" smtClean="0">
                <a:latin typeface="Times New Roman" pitchFamily="18" charset="0"/>
                <a:cs typeface="Times New Roman" pitchFamily="18" charset="0"/>
              </a:rPr>
              <a:t>La homeostasis (del </a:t>
            </a:r>
            <a:r>
              <a:rPr lang="es-ES" sz="4000" dirty="0" smtClean="0">
                <a:solidFill>
                  <a:srgbClr val="00B050"/>
                </a:solidFill>
                <a:latin typeface="Times New Roman" pitchFamily="18" charset="0"/>
                <a:cs typeface="Times New Roman" pitchFamily="18" charset="0"/>
              </a:rPr>
              <a:t>griego</a:t>
            </a:r>
            <a:r>
              <a:rPr lang="es-ES" sz="4000" dirty="0" smtClean="0">
                <a:latin typeface="Times New Roman" pitchFamily="18" charset="0"/>
                <a:cs typeface="Times New Roman" pitchFamily="18" charset="0"/>
              </a:rPr>
              <a:t>: </a:t>
            </a:r>
            <a:r>
              <a:rPr lang="es-ES" sz="4000" i="1" dirty="0" smtClean="0">
                <a:latin typeface="Times New Roman" pitchFamily="18" charset="0"/>
                <a:cs typeface="Times New Roman" pitchFamily="18" charset="0"/>
              </a:rPr>
              <a:t>homeo</a:t>
            </a:r>
            <a:r>
              <a:rPr lang="es-ES" sz="4000" dirty="0" smtClean="0">
                <a:latin typeface="Times New Roman" pitchFamily="18" charset="0"/>
                <a:cs typeface="Times New Roman" pitchFamily="18" charset="0"/>
              </a:rPr>
              <a:t> similar y  </a:t>
            </a:r>
            <a:r>
              <a:rPr lang="es-ES" sz="4000" i="1" dirty="0" smtClean="0">
                <a:latin typeface="Times New Roman" pitchFamily="18" charset="0"/>
                <a:cs typeface="Times New Roman" pitchFamily="18" charset="0"/>
              </a:rPr>
              <a:t>stasis</a:t>
            </a:r>
            <a:r>
              <a:rPr lang="es-ES" sz="4000" dirty="0" smtClean="0">
                <a:latin typeface="Times New Roman" pitchFamily="18" charset="0"/>
                <a:cs typeface="Times New Roman" pitchFamily="18" charset="0"/>
              </a:rPr>
              <a:t>: estable) es la capacidad de los organismos de mantener equilibradas sus condiciones internas para su sobrevivencia.</a:t>
            </a:r>
            <a:endParaRPr lang="es-ES" sz="4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C:\Documents and Settings\Mario\Mis documentos\Valladolid\prepa\homeostasis\homeostasisMecanismos_files\6-homeostasis1.jpg"/>
          <p:cNvPicPr>
            <a:picLocks noChangeAspect="1" noChangeArrowheads="1"/>
          </p:cNvPicPr>
          <p:nvPr/>
        </p:nvPicPr>
        <p:blipFill>
          <a:blip r:embed="rId2" cstate="print"/>
          <a:srcRect/>
          <a:stretch>
            <a:fillRect/>
          </a:stretch>
        </p:blipFill>
        <p:spPr bwMode="auto">
          <a:xfrm>
            <a:off x="1285852" y="308251"/>
            <a:ext cx="6929486" cy="6273511"/>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0614" y="274638"/>
            <a:ext cx="7467600" cy="1143000"/>
          </a:xfrm>
        </p:spPr>
        <p:txBody>
          <a:bodyPr>
            <a:noAutofit/>
          </a:bodyPr>
          <a:lstStyle/>
          <a:p>
            <a:pPr algn="ctr"/>
            <a:r>
              <a:rPr lang="es-ES" sz="3600" dirty="0" smtClean="0">
                <a:latin typeface="Times New Roman" pitchFamily="18" charset="0"/>
                <a:cs typeface="Times New Roman" pitchFamily="18" charset="0"/>
              </a:rPr>
              <a:t>Mecanismos mediante los cuales se mantiene la homeostasis.</a:t>
            </a:r>
            <a:endParaRPr lang="es-ES" sz="3600" dirty="0">
              <a:latin typeface="Times New Roman" pitchFamily="18" charset="0"/>
              <a:cs typeface="Times New Roman" pitchFamily="18" charset="0"/>
            </a:endParaRPr>
          </a:p>
        </p:txBody>
      </p:sp>
      <p:sp>
        <p:nvSpPr>
          <p:cNvPr id="3" name="2 Marcador de contenido"/>
          <p:cNvSpPr>
            <a:spLocks noGrp="1"/>
          </p:cNvSpPr>
          <p:nvPr>
            <p:ph idx="1"/>
          </p:nvPr>
        </p:nvSpPr>
        <p:spPr>
          <a:xfrm>
            <a:off x="5076852" y="1929942"/>
            <a:ext cx="3852866" cy="3515282"/>
          </a:xfrm>
        </p:spPr>
        <p:txBody>
          <a:bodyPr>
            <a:normAutofit/>
          </a:bodyPr>
          <a:lstStyle/>
          <a:p>
            <a:pPr algn="just">
              <a:buNone/>
            </a:pPr>
            <a:r>
              <a:rPr lang="es-ES" sz="2000" dirty="0" smtClean="0">
                <a:latin typeface="Times New Roman" pitchFamily="18" charset="0"/>
                <a:cs typeface="Times New Roman" pitchFamily="18" charset="0"/>
              </a:rPr>
              <a:t>1.- </a:t>
            </a:r>
            <a:r>
              <a:rPr lang="es-ES" sz="2000" dirty="0" smtClean="0">
                <a:solidFill>
                  <a:srgbClr val="00B050"/>
                </a:solidFill>
                <a:latin typeface="Times New Roman" pitchFamily="18" charset="0"/>
                <a:cs typeface="Times New Roman" pitchFamily="18" charset="0"/>
              </a:rPr>
              <a:t>Temperatura</a:t>
            </a:r>
            <a:r>
              <a:rPr lang="es-ES" sz="2000" dirty="0" smtClean="0">
                <a:latin typeface="Times New Roman" pitchFamily="18" charset="0"/>
                <a:cs typeface="Times New Roman" pitchFamily="18" charset="0"/>
              </a:rPr>
              <a:t> sanguínea alta. </a:t>
            </a:r>
          </a:p>
          <a:p>
            <a:pPr algn="just">
              <a:buNone/>
            </a:pPr>
            <a:r>
              <a:rPr lang="es-ES" sz="2000" dirty="0" smtClean="0">
                <a:latin typeface="Times New Roman" pitchFamily="18" charset="0"/>
                <a:cs typeface="Times New Roman" pitchFamily="18" charset="0"/>
              </a:rPr>
              <a:t>2.-Señal es detectada por el </a:t>
            </a:r>
            <a:r>
              <a:rPr lang="es-ES" sz="2000" dirty="0" smtClean="0">
                <a:solidFill>
                  <a:srgbClr val="00B050"/>
                </a:solidFill>
                <a:latin typeface="Times New Roman" pitchFamily="18" charset="0"/>
                <a:cs typeface="Times New Roman" pitchFamily="18" charset="0"/>
              </a:rPr>
              <a:t>Hipotálamo</a:t>
            </a:r>
            <a:r>
              <a:rPr lang="es-ES" sz="2000" dirty="0" smtClean="0">
                <a:latin typeface="Times New Roman" pitchFamily="18" charset="0"/>
                <a:cs typeface="Times New Roman" pitchFamily="18" charset="0"/>
              </a:rPr>
              <a:t>.</a:t>
            </a:r>
          </a:p>
          <a:p>
            <a:pPr algn="just">
              <a:buNone/>
            </a:pPr>
            <a:r>
              <a:rPr lang="es-ES" sz="2000" dirty="0" smtClean="0">
                <a:latin typeface="Times New Roman" pitchFamily="18" charset="0"/>
                <a:cs typeface="Times New Roman" pitchFamily="18" charset="0"/>
              </a:rPr>
              <a:t>3.-</a:t>
            </a:r>
            <a:r>
              <a:rPr lang="es-ES" sz="2000" dirty="0" smtClean="0">
                <a:solidFill>
                  <a:srgbClr val="00B050"/>
                </a:solidFill>
                <a:latin typeface="Times New Roman" pitchFamily="18" charset="0"/>
                <a:cs typeface="Times New Roman" pitchFamily="18" charset="0"/>
              </a:rPr>
              <a:t>Dilatación</a:t>
            </a:r>
            <a:r>
              <a:rPr lang="es-ES" sz="2000" dirty="0" smtClean="0">
                <a:latin typeface="Times New Roman" pitchFamily="18" charset="0"/>
                <a:cs typeface="Times New Roman" pitchFamily="18" charset="0"/>
              </a:rPr>
              <a:t> de vasos capilares de la piel y producción de sudor.</a:t>
            </a:r>
          </a:p>
          <a:p>
            <a:pPr algn="just">
              <a:buNone/>
            </a:pPr>
            <a:r>
              <a:rPr lang="es-ES" sz="2000" dirty="0" smtClean="0">
                <a:latin typeface="Times New Roman" pitchFamily="18" charset="0"/>
                <a:cs typeface="Times New Roman" pitchFamily="18" charset="0"/>
              </a:rPr>
              <a:t>4.-</a:t>
            </a:r>
            <a:r>
              <a:rPr lang="es-ES" sz="2000" dirty="0" smtClean="0">
                <a:solidFill>
                  <a:srgbClr val="00B050"/>
                </a:solidFill>
                <a:latin typeface="Times New Roman" pitchFamily="18" charset="0"/>
                <a:cs typeface="Times New Roman" pitchFamily="18" charset="0"/>
              </a:rPr>
              <a:t>Pérdida</a:t>
            </a:r>
            <a:r>
              <a:rPr lang="es-ES" sz="2000" dirty="0" smtClean="0">
                <a:latin typeface="Times New Roman" pitchFamily="18" charset="0"/>
                <a:cs typeface="Times New Roman" pitchFamily="18" charset="0"/>
              </a:rPr>
              <a:t> de calor.</a:t>
            </a:r>
          </a:p>
          <a:p>
            <a:pPr algn="just">
              <a:buNone/>
            </a:pPr>
            <a:r>
              <a:rPr lang="es-ES" sz="2000" dirty="0" smtClean="0">
                <a:latin typeface="Times New Roman" pitchFamily="18" charset="0"/>
                <a:cs typeface="Times New Roman" pitchFamily="18" charset="0"/>
              </a:rPr>
              <a:t>5.-Disminuye estimulación de los </a:t>
            </a:r>
            <a:r>
              <a:rPr lang="es-ES" sz="2000" dirty="0" smtClean="0">
                <a:solidFill>
                  <a:srgbClr val="00B050"/>
                </a:solidFill>
                <a:latin typeface="Times New Roman" pitchFamily="18" charset="0"/>
                <a:cs typeface="Times New Roman" pitchFamily="18" charset="0"/>
              </a:rPr>
              <a:t>termorreceptores.</a:t>
            </a:r>
          </a:p>
        </p:txBody>
      </p:sp>
      <p:pic>
        <p:nvPicPr>
          <p:cNvPr id="5" name="Picture 4" descr="F:\somatrotropina2hipofisis-pituitaria.jpg"/>
          <p:cNvPicPr>
            <a:picLocks noChangeAspect="1" noChangeArrowheads="1"/>
          </p:cNvPicPr>
          <p:nvPr/>
        </p:nvPicPr>
        <p:blipFill>
          <a:blip r:embed="rId2" cstate="print"/>
          <a:srcRect/>
          <a:stretch>
            <a:fillRect/>
          </a:stretch>
        </p:blipFill>
        <p:spPr bwMode="auto">
          <a:xfrm>
            <a:off x="289141" y="1867184"/>
            <a:ext cx="2626675" cy="3552960"/>
          </a:xfrm>
          <a:prstGeom prst="rect">
            <a:avLst/>
          </a:prstGeom>
          <a:noFill/>
        </p:spPr>
      </p:pic>
      <p:pic>
        <p:nvPicPr>
          <p:cNvPr id="6" name="Picture 6" descr="F:\somatrotropina1hipofisis-pituitaria.jpg"/>
          <p:cNvPicPr>
            <a:picLocks noChangeAspect="1" noChangeArrowheads="1"/>
          </p:cNvPicPr>
          <p:nvPr/>
        </p:nvPicPr>
        <p:blipFill>
          <a:blip r:embed="rId3" cstate="print"/>
          <a:srcRect/>
          <a:stretch>
            <a:fillRect/>
          </a:stretch>
        </p:blipFill>
        <p:spPr bwMode="auto">
          <a:xfrm>
            <a:off x="2932348" y="1844825"/>
            <a:ext cx="2071700" cy="357531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Mario\Mis documentos\Valladolid\prepa\homeostasis\cerebro.jpg"/>
          <p:cNvPicPr>
            <a:picLocks noGrp="1" noChangeAspect="1" noChangeArrowheads="1"/>
          </p:cNvPicPr>
          <p:nvPr>
            <p:ph idx="1"/>
          </p:nvPr>
        </p:nvPicPr>
        <p:blipFill>
          <a:blip r:embed="rId2" cstate="print"/>
          <a:srcRect/>
          <a:stretch>
            <a:fillRect/>
          </a:stretch>
        </p:blipFill>
        <p:spPr bwMode="auto">
          <a:xfrm>
            <a:off x="199996" y="2500306"/>
            <a:ext cx="3761348" cy="4135116"/>
          </a:xfrm>
          <a:prstGeom prst="rect">
            <a:avLst/>
          </a:prstGeom>
          <a:noFill/>
        </p:spPr>
      </p:pic>
      <p:pic>
        <p:nvPicPr>
          <p:cNvPr id="3" name="Picture 2" descr="C:\Documents and Settings\Mario\Mis documentos\Valladolid\prepa\cuerpo humano organizacion\tejidoNervioso2.gif"/>
          <p:cNvPicPr>
            <a:picLocks noChangeAspect="1" noChangeArrowheads="1"/>
          </p:cNvPicPr>
          <p:nvPr/>
        </p:nvPicPr>
        <p:blipFill>
          <a:blip r:embed="rId3" cstate="print"/>
          <a:srcRect/>
          <a:stretch>
            <a:fillRect/>
          </a:stretch>
        </p:blipFill>
        <p:spPr bwMode="auto">
          <a:xfrm>
            <a:off x="4214810" y="500042"/>
            <a:ext cx="4357718" cy="435509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28662" y="274638"/>
            <a:ext cx="7467600" cy="2654296"/>
          </a:xfrm>
        </p:spPr>
        <p:txBody>
          <a:bodyPr>
            <a:noAutofit/>
          </a:bodyPr>
          <a:lstStyle/>
          <a:p>
            <a:pPr algn="just"/>
            <a:r>
              <a:rPr lang="es-ES" sz="2500" dirty="0" smtClean="0">
                <a:latin typeface="Times New Roman" pitchFamily="18" charset="0"/>
                <a:cs typeface="Times New Roman" pitchFamily="18" charset="0"/>
              </a:rPr>
              <a:t>En el caso de que  la temperatura del ambiente externo descienda, la sangre con temperatura menor a lo normal estimula los receptores del centro conservador del calor del hipotálamo, provocando la vasoconstricción en la piel, permitiendo un mayor flujo de sangre y, así, la pérdida de calor.</a:t>
            </a:r>
            <a:endParaRPr lang="es-ES" sz="2500" dirty="0">
              <a:latin typeface="Times New Roman" pitchFamily="18" charset="0"/>
              <a:cs typeface="Times New Roman" pitchFamily="18" charset="0"/>
            </a:endParaRPr>
          </a:p>
        </p:txBody>
      </p:sp>
      <p:pic>
        <p:nvPicPr>
          <p:cNvPr id="4098" name="Picture 2" descr="C:\Documents and Settings\Mario\Mis documentos\Valladolid\prepa\homeostasis\Homeostasis.gif"/>
          <p:cNvPicPr>
            <a:picLocks noGrp="1" noChangeAspect="1" noChangeArrowheads="1"/>
          </p:cNvPicPr>
          <p:nvPr>
            <p:ph idx="1"/>
          </p:nvPr>
        </p:nvPicPr>
        <p:blipFill>
          <a:blip r:embed="rId2" cstate="print"/>
          <a:srcRect/>
          <a:stretch>
            <a:fillRect/>
          </a:stretch>
        </p:blipFill>
        <p:spPr bwMode="auto">
          <a:xfrm>
            <a:off x="2000232" y="2930371"/>
            <a:ext cx="4929222" cy="3784777"/>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14282" y="142852"/>
            <a:ext cx="8715436" cy="1269924"/>
          </a:xfrm>
        </p:spPr>
        <p:txBody>
          <a:bodyPr>
            <a:normAutofit fontScale="90000"/>
          </a:bodyPr>
          <a:lstStyle/>
          <a:p>
            <a:pPr algn="ctr"/>
            <a:r>
              <a:rPr lang="es-ES" sz="4000" dirty="0" smtClean="0">
                <a:latin typeface="Times New Roman" pitchFamily="18" charset="0"/>
                <a:cs typeface="Times New Roman" pitchFamily="18" charset="0"/>
              </a:rPr>
              <a:t/>
            </a:r>
            <a:br>
              <a:rPr lang="es-ES" sz="4000" dirty="0" smtClean="0">
                <a:latin typeface="Times New Roman" pitchFamily="18" charset="0"/>
                <a:cs typeface="Times New Roman" pitchFamily="18" charset="0"/>
              </a:rPr>
            </a:br>
            <a:r>
              <a:rPr lang="es-ES" sz="4000" dirty="0" smtClean="0">
                <a:latin typeface="Times New Roman" pitchFamily="18" charset="0"/>
                <a:cs typeface="Times New Roman" pitchFamily="18" charset="0"/>
              </a:rPr>
              <a:t>Equilibrio del nivel de glucosa</a:t>
            </a:r>
            <a:br>
              <a:rPr lang="es-ES" sz="4000" dirty="0" smtClean="0">
                <a:latin typeface="Times New Roman" pitchFamily="18" charset="0"/>
                <a:cs typeface="Times New Roman" pitchFamily="18" charset="0"/>
              </a:rPr>
            </a:br>
            <a:r>
              <a:rPr lang="es-ES" dirty="0" smtClean="0">
                <a:latin typeface="Times New Roman" pitchFamily="18" charset="0"/>
                <a:cs typeface="Times New Roman" pitchFamily="18" charset="0"/>
              </a:rPr>
              <a:t/>
            </a:r>
            <a:br>
              <a:rPr lang="es-ES" dirty="0" smtClean="0">
                <a:latin typeface="Times New Roman" pitchFamily="18" charset="0"/>
                <a:cs typeface="Times New Roman" pitchFamily="18" charset="0"/>
              </a:rPr>
            </a:br>
            <a:endParaRPr lang="es-ES" dirty="0">
              <a:latin typeface="Times New Roman" pitchFamily="18" charset="0"/>
              <a:cs typeface="Times New Roman" pitchFamily="18" charset="0"/>
            </a:endParaRPr>
          </a:p>
        </p:txBody>
      </p:sp>
      <p:pic>
        <p:nvPicPr>
          <p:cNvPr id="3074" name="Picture 2" descr="C:\Documents and Settings\Mario\Mis documentos\Valladolid\prepa\homeostasis\homeostasis4.jpg"/>
          <p:cNvPicPr>
            <a:picLocks noGrp="1" noChangeAspect="1" noChangeArrowheads="1"/>
          </p:cNvPicPr>
          <p:nvPr>
            <p:ph idx="1"/>
          </p:nvPr>
        </p:nvPicPr>
        <p:blipFill>
          <a:blip r:embed="rId2" cstate="print"/>
          <a:srcRect/>
          <a:stretch>
            <a:fillRect/>
          </a:stretch>
        </p:blipFill>
        <p:spPr bwMode="auto">
          <a:xfrm>
            <a:off x="1547664" y="2420888"/>
            <a:ext cx="6264696" cy="4205870"/>
          </a:xfrm>
          <a:prstGeom prst="rect">
            <a:avLst/>
          </a:prstGeom>
          <a:noFill/>
        </p:spPr>
      </p:pic>
      <p:sp>
        <p:nvSpPr>
          <p:cNvPr id="4" name="3 Rectángulo"/>
          <p:cNvSpPr/>
          <p:nvPr/>
        </p:nvSpPr>
        <p:spPr>
          <a:xfrm>
            <a:off x="251520" y="836712"/>
            <a:ext cx="8604448" cy="1938992"/>
          </a:xfrm>
          <a:prstGeom prst="rect">
            <a:avLst/>
          </a:prstGeom>
        </p:spPr>
        <p:txBody>
          <a:bodyPr wrap="square">
            <a:spAutoFit/>
          </a:bodyPr>
          <a:lstStyle/>
          <a:p>
            <a:pPr algn="just"/>
            <a:r>
              <a:rPr lang="es-ES" dirty="0" smtClean="0">
                <a:latin typeface="Times New Roman" pitchFamily="18" charset="0"/>
                <a:cs typeface="Times New Roman" pitchFamily="18" charset="0"/>
              </a:rPr>
              <a:t>E</a:t>
            </a:r>
            <a:r>
              <a:rPr lang="es-ES" sz="2400" dirty="0" smtClean="0">
                <a:latin typeface="Times New Roman" pitchFamily="18" charset="0"/>
                <a:cs typeface="Times New Roman" pitchFamily="18" charset="0"/>
              </a:rPr>
              <a:t>n personas sanas ese nivel debe estar entre los 80 y los 100 mg por ml de sangre. Mediante la homeostasis se regulan, no sólo los mecanismos energéticos de los organismos, sino también el pH, glucosa, oxigeno, dióxido de carbono, sodio, calcio, agua, etcétera. </a:t>
            </a:r>
            <a:br>
              <a:rPr lang="es-ES" sz="2400" dirty="0" smtClean="0">
                <a:latin typeface="Times New Roman" pitchFamily="18" charset="0"/>
                <a:cs typeface="Times New Roman" pitchFamily="18" charset="0"/>
              </a:rPr>
            </a:br>
            <a:endParaRPr lang="es-ES"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47738" y="274638"/>
            <a:ext cx="7467600" cy="1143000"/>
          </a:xfrm>
        </p:spPr>
        <p:txBody>
          <a:bodyPr>
            <a:normAutofit fontScale="90000"/>
          </a:bodyPr>
          <a:lstStyle/>
          <a:p>
            <a:pPr algn="ctr"/>
            <a:r>
              <a:rPr lang="es-ES" dirty="0" smtClean="0">
                <a:latin typeface="Times New Roman" pitchFamily="18" charset="0"/>
                <a:cs typeface="Times New Roman" pitchFamily="18" charset="0"/>
              </a:rPr>
              <a:t>Adaptaciones para mantener la homeostasis</a:t>
            </a:r>
            <a:endParaRPr lang="es-ES" dirty="0">
              <a:latin typeface="Times New Roman" pitchFamily="18" charset="0"/>
              <a:cs typeface="Times New Roman" pitchFamily="18" charset="0"/>
            </a:endParaRPr>
          </a:p>
        </p:txBody>
      </p:sp>
      <p:sp>
        <p:nvSpPr>
          <p:cNvPr id="3" name="2 Marcador de contenido"/>
          <p:cNvSpPr>
            <a:spLocks noGrp="1"/>
          </p:cNvSpPr>
          <p:nvPr>
            <p:ph idx="1"/>
          </p:nvPr>
        </p:nvSpPr>
        <p:spPr>
          <a:xfrm>
            <a:off x="428596" y="1831995"/>
            <a:ext cx="7972452" cy="4525963"/>
          </a:xfrm>
        </p:spPr>
        <p:txBody>
          <a:bodyPr>
            <a:normAutofit/>
          </a:bodyPr>
          <a:lstStyle/>
          <a:p>
            <a:pPr algn="just">
              <a:buNone/>
            </a:pPr>
            <a:r>
              <a:rPr lang="es-ES" sz="3200" dirty="0" smtClean="0"/>
              <a:t>Los animales y las plantas han desarrollado adaptaciones que les permiten controlar su temperatura corporal, entre las que se encuentran su estructura anatómica y tipo de comportamiento o conducta; por ejemplo, en los animales el pelaje, las plumas, piel gruesa, etcétera, que cubren el cuerpo.</a:t>
            </a:r>
            <a:endParaRPr lang="es-ES" sz="3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401080" cy="2082792"/>
          </a:xfrm>
        </p:spPr>
        <p:txBody>
          <a:bodyPr>
            <a:normAutofit fontScale="90000"/>
          </a:bodyPr>
          <a:lstStyle/>
          <a:p>
            <a:pPr algn="just"/>
            <a:r>
              <a:rPr lang="es-ES" dirty="0" smtClean="0">
                <a:latin typeface="Times New Roman" pitchFamily="18" charset="0"/>
                <a:cs typeface="Times New Roman" pitchFamily="18" charset="0"/>
              </a:rPr>
              <a:t>Reptiles</a:t>
            </a:r>
            <a:r>
              <a:rPr lang="es-ES" sz="2800" dirty="0" smtClean="0">
                <a:latin typeface="Times New Roman" pitchFamily="18" charset="0"/>
                <a:cs typeface="Times New Roman" pitchFamily="18" charset="0"/>
              </a:rPr>
              <a:t/>
            </a:r>
            <a:br>
              <a:rPr lang="es-ES" sz="2800" dirty="0" smtClean="0">
                <a:latin typeface="Times New Roman" pitchFamily="18" charset="0"/>
                <a:cs typeface="Times New Roman" pitchFamily="18" charset="0"/>
              </a:rPr>
            </a:br>
            <a:r>
              <a:rPr lang="es-ES" sz="2800" dirty="0" smtClean="0">
                <a:latin typeface="Times New Roman" pitchFamily="18" charset="0"/>
                <a:cs typeface="Times New Roman" pitchFamily="18" charset="0"/>
              </a:rPr>
              <a:t>En cuanto a comportamiento muchos se asolean como los poiquilotermos (de sangre fría) como los reptiles y anfibios, cuya temperatura interna les proviene del calor de su medio externo y no de sus procesos metabólicos. </a:t>
            </a:r>
            <a:endParaRPr lang="es-ES" sz="2800" dirty="0">
              <a:latin typeface="Times New Roman" pitchFamily="18" charset="0"/>
              <a:cs typeface="Times New Roman" pitchFamily="18" charset="0"/>
            </a:endParaRPr>
          </a:p>
        </p:txBody>
      </p:sp>
      <p:pic>
        <p:nvPicPr>
          <p:cNvPr id="6146" name="Picture 2" descr="C:\Documents and Settings\Mario\Mis documentos\Valladolid\prepa\homeostasis\homeostasisMeca2.jpg"/>
          <p:cNvPicPr>
            <a:picLocks noChangeAspect="1" noChangeArrowheads="1"/>
          </p:cNvPicPr>
          <p:nvPr/>
        </p:nvPicPr>
        <p:blipFill>
          <a:blip r:embed="rId2" cstate="print"/>
          <a:srcRect/>
          <a:stretch>
            <a:fillRect/>
          </a:stretch>
        </p:blipFill>
        <p:spPr bwMode="auto">
          <a:xfrm>
            <a:off x="1214414" y="2786058"/>
            <a:ext cx="6680198" cy="369401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476672"/>
            <a:ext cx="8258204" cy="2793752"/>
          </a:xfrm>
        </p:spPr>
        <p:txBody>
          <a:bodyPr>
            <a:normAutofit/>
          </a:bodyPr>
          <a:lstStyle/>
          <a:p>
            <a:pPr algn="just"/>
            <a:r>
              <a:rPr lang="es-ES" sz="2400" dirty="0" smtClean="0"/>
              <a:t>Las aves y los mamíferos han desarrollado mecanismos más eficientes en la regulación de su temperatura interna, además de sus adaptaciones fisiológicas, que permite que mediante el proceso metabólico se genere la temperatura interna y que mantiene por sistemas reguladores, sin afectar las fluctuaciones de temperatura de su medio interno. </a:t>
            </a:r>
            <a:endParaRPr lang="es-ES" sz="2400" dirty="0"/>
          </a:p>
        </p:txBody>
      </p:sp>
      <p:pic>
        <p:nvPicPr>
          <p:cNvPr id="5122" name="Picture 2" descr="C:\Documents and Settings\Mario\Mis documentos\Valladolid\prepa\homeostasis\homeostasisMeca1.jpg"/>
          <p:cNvPicPr>
            <a:picLocks noChangeAspect="1" noChangeArrowheads="1"/>
          </p:cNvPicPr>
          <p:nvPr/>
        </p:nvPicPr>
        <p:blipFill>
          <a:blip r:embed="rId3" cstate="print"/>
          <a:srcRect/>
          <a:stretch>
            <a:fillRect/>
          </a:stretch>
        </p:blipFill>
        <p:spPr bwMode="auto">
          <a:xfrm>
            <a:off x="1547664" y="3177930"/>
            <a:ext cx="2353842" cy="3537194"/>
          </a:xfrm>
          <a:prstGeom prst="rect">
            <a:avLst/>
          </a:prstGeom>
          <a:noFill/>
        </p:spPr>
      </p:pic>
      <p:pic>
        <p:nvPicPr>
          <p:cNvPr id="2050" name="Picture 2" descr="C:\Documents and Settings\Mario\Mis documentos\Valladolid\prepa\homeostasis\homeostasisMeca.jpg"/>
          <p:cNvPicPr>
            <a:picLocks noChangeAspect="1" noChangeArrowheads="1"/>
          </p:cNvPicPr>
          <p:nvPr/>
        </p:nvPicPr>
        <p:blipFill>
          <a:blip r:embed="rId4" cstate="print"/>
          <a:srcRect/>
          <a:stretch>
            <a:fillRect/>
          </a:stretch>
        </p:blipFill>
        <p:spPr bwMode="auto">
          <a:xfrm>
            <a:off x="4760261" y="3212976"/>
            <a:ext cx="2735254" cy="3502148"/>
          </a:xfrm>
          <a:prstGeom prst="rect">
            <a:avLst/>
          </a:prstGeom>
          <a:noFill/>
        </p:spPr>
      </p:pic>
      <p:sp>
        <p:nvSpPr>
          <p:cNvPr id="5" name="4 Rectángulo"/>
          <p:cNvSpPr/>
          <p:nvPr/>
        </p:nvSpPr>
        <p:spPr>
          <a:xfrm>
            <a:off x="1907704" y="188640"/>
            <a:ext cx="5832648" cy="861774"/>
          </a:xfrm>
          <a:prstGeom prst="rect">
            <a:avLst/>
          </a:prstGeom>
        </p:spPr>
        <p:txBody>
          <a:bodyPr wrap="square">
            <a:spAutoFit/>
          </a:bodyPr>
          <a:lstStyle/>
          <a:p>
            <a:pPr algn="ctr"/>
            <a:r>
              <a:rPr lang="es-ES" sz="3200" dirty="0" smtClean="0"/>
              <a:t>Mamíferos (marsupiales) </a:t>
            </a:r>
            <a:r>
              <a:rPr lang="es-ES" dirty="0" smtClean="0"/>
              <a:t/>
            </a:r>
            <a:br>
              <a:rPr lang="es-ES" dirty="0" smtClean="0"/>
            </a:br>
            <a:endParaRPr lang="es-E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162272"/>
            <a:ext cx="7467600" cy="1143000"/>
          </a:xfrm>
        </p:spPr>
        <p:txBody>
          <a:bodyPr/>
          <a:lstStyle/>
          <a:p>
            <a:pPr algn="ctr"/>
            <a:r>
              <a:rPr lang="es-ES" b="1" dirty="0" smtClean="0"/>
              <a:t>Peces</a:t>
            </a:r>
            <a:endParaRPr lang="es-ES" b="1" dirty="0"/>
          </a:p>
        </p:txBody>
      </p:sp>
      <p:pic>
        <p:nvPicPr>
          <p:cNvPr id="4098" name="Picture 2" descr="C:\Documents and Settings\Mario\Mis documentos\Valladolid\prepa\homeostasis\homeostasis5.jpg"/>
          <p:cNvPicPr>
            <a:picLocks noChangeAspect="1" noChangeArrowheads="1"/>
          </p:cNvPicPr>
          <p:nvPr/>
        </p:nvPicPr>
        <p:blipFill>
          <a:blip r:embed="rId2" cstate="print"/>
          <a:srcRect/>
          <a:stretch>
            <a:fillRect/>
          </a:stretch>
        </p:blipFill>
        <p:spPr bwMode="auto">
          <a:xfrm>
            <a:off x="971600" y="883820"/>
            <a:ext cx="7272808" cy="5641524"/>
          </a:xfrm>
          <a:prstGeom prst="rect">
            <a:avLst/>
          </a:prstGeom>
          <a:noFill/>
        </p:spPr>
      </p:pic>
    </p:spTree>
  </p:cSld>
  <p:clrMapOvr>
    <a:masterClrMapping/>
  </p:clrMapOvr>
</p:sld>
</file>

<file path=ppt/theme/theme1.xml><?xml version="1.0" encoding="utf-8"?>
<a:theme xmlns:a="http://schemas.openxmlformats.org/drawingml/2006/main" name="Técnico">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écnico">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500</TotalTime>
  <Words>339</Words>
  <Application>Microsoft Office PowerPoint</Application>
  <PresentationFormat>Presentación en pantalla (4:3)</PresentationFormat>
  <Paragraphs>24</Paragraphs>
  <Slides>11</Slides>
  <Notes>1</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Técnico</vt:lpstr>
      <vt:lpstr> Biología II </vt:lpstr>
      <vt:lpstr>Homeostasis.  Sistemas homeostáticos.</vt:lpstr>
      <vt:lpstr>Diapositiva 3</vt:lpstr>
      <vt:lpstr>Mecanismos mediante los cuales se mantiene la homeostasis.</vt:lpstr>
      <vt:lpstr>Diapositiva 5</vt:lpstr>
      <vt:lpstr>En el caso de que  la temperatura del ambiente externo descienda, la sangre con temperatura menor a lo normal estimula los receptores del centro conservador del calor del hipotálamo, provocando la vasoconstricción en la piel, permitiendo un mayor flujo de sangre y, así, la pérdida de calor.</vt:lpstr>
      <vt:lpstr> Equilibrio del nivel de glucosa  </vt:lpstr>
      <vt:lpstr>Adaptaciones para mantener la homeostasis</vt:lpstr>
      <vt:lpstr>Reptiles En cuanto a comportamiento muchos se asolean como los poiquilotermos (de sangre fría) como los reptiles y anfibios, cuya temperatura interna les proviene del calor de su medio externo y no de sus procesos metabólicos. </vt:lpstr>
      <vt:lpstr>Las aves y los mamíferos han desarrollado mecanismos más eficientes en la regulación de su temperatura interna, además de sus adaptaciones fisiológicas, que permite que mediante el proceso metabólico se genere la temperatura interna y que mantiene por sistemas reguladores, sin afectar las fluctuaciones de temperatura de su medio interno. </vt:lpstr>
      <vt:lpstr>Peces</vt:lpstr>
    </vt:vector>
  </TitlesOfParts>
  <Company>Mario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Mario</dc:creator>
  <cp:lastModifiedBy>PC</cp:lastModifiedBy>
  <cp:revision>55</cp:revision>
  <dcterms:created xsi:type="dcterms:W3CDTF">2014-04-27T02:49:40Z</dcterms:created>
  <dcterms:modified xsi:type="dcterms:W3CDTF">2015-07-01T22:08:04Z</dcterms:modified>
</cp:coreProperties>
</file>