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63" r:id="rId4"/>
    <p:sldId id="258" r:id="rId5"/>
    <p:sldId id="262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18/09/2015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ubtítulo"/>
          <p:cNvSpPr>
            <a:spLocks noGrp="1"/>
          </p:cNvSpPr>
          <p:nvPr>
            <p:ph type="subTitle" idx="1"/>
          </p:nvPr>
        </p:nvSpPr>
        <p:spPr>
          <a:xfrm>
            <a:off x="323528" y="2564904"/>
            <a:ext cx="8568952" cy="403244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es-MX" sz="2400" i="1" dirty="0" smtClean="0"/>
          </a:p>
          <a:p>
            <a:r>
              <a:rPr lang="es-MX" sz="3600" i="1" dirty="0" smtClean="0">
                <a:solidFill>
                  <a:schemeClr val="accent1">
                    <a:lumMod val="75000"/>
                  </a:schemeClr>
                </a:solidFill>
              </a:rPr>
              <a:t>TEMAS:</a:t>
            </a:r>
          </a:p>
          <a:p>
            <a:r>
              <a:rPr lang="es-MX" sz="3600" i="1" dirty="0" smtClean="0">
                <a:solidFill>
                  <a:schemeClr val="accent1">
                    <a:lumMod val="75000"/>
                  </a:schemeClr>
                </a:solidFill>
              </a:rPr>
              <a:t>*Autonomía y heteronomía</a:t>
            </a:r>
          </a:p>
          <a:p>
            <a:r>
              <a:rPr lang="es-MX" sz="3600" i="1" dirty="0" smtClean="0">
                <a:solidFill>
                  <a:schemeClr val="accent1">
                    <a:lumMod val="75000"/>
                  </a:schemeClr>
                </a:solidFill>
              </a:rPr>
              <a:t>*Tarea y deber</a:t>
            </a:r>
          </a:p>
          <a:p>
            <a:r>
              <a:rPr lang="es-MX" sz="3600" i="1" dirty="0" smtClean="0">
                <a:solidFill>
                  <a:schemeClr val="accent1">
                    <a:lumMod val="75000"/>
                  </a:schemeClr>
                </a:solidFill>
              </a:rPr>
              <a:t>Grupo: 101 bachillerato</a:t>
            </a:r>
            <a:endParaRPr lang="es-MX" sz="3600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MX" sz="3600" i="1" dirty="0" smtClean="0">
                <a:solidFill>
                  <a:schemeClr val="accent1">
                    <a:lumMod val="75000"/>
                  </a:schemeClr>
                </a:solidFill>
              </a:rPr>
              <a:t>Docente: Sandra Berenice </a:t>
            </a:r>
            <a:r>
              <a:rPr lang="es-MX" sz="3600" i="1" dirty="0" err="1" smtClean="0">
                <a:solidFill>
                  <a:schemeClr val="accent1">
                    <a:lumMod val="75000"/>
                  </a:schemeClr>
                </a:solidFill>
              </a:rPr>
              <a:t>Aboytes</a:t>
            </a:r>
            <a:r>
              <a:rPr lang="es-MX" sz="3600" i="1" dirty="0" smtClean="0">
                <a:solidFill>
                  <a:schemeClr val="accent1">
                    <a:lumMod val="75000"/>
                  </a:schemeClr>
                </a:solidFill>
              </a:rPr>
              <a:t> Reyes</a:t>
            </a:r>
            <a:endParaRPr lang="es-MX" sz="36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ctrTitle"/>
          </p:nvPr>
        </p:nvSpPr>
        <p:spPr>
          <a:xfrm>
            <a:off x="4283968" y="872344"/>
            <a:ext cx="4608512" cy="936848"/>
          </a:xfr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s-MX" dirty="0" smtClean="0"/>
              <a:t>Ética y valores 1</a:t>
            </a:r>
            <a:endParaRPr lang="es-MX" dirty="0"/>
          </a:p>
        </p:txBody>
      </p:sp>
      <p:pic>
        <p:nvPicPr>
          <p:cNvPr id="7170" name="Picture 2" descr="https://fbcdn-profile-a.akamaihd.net/hprofile-ak-frc3/v/t1.0-1/c7.0.160.160/p160x160/1379324_1385273211708474_2098728479_n.png?oh=767e0d6640349ace7a921d490db3e5fd&amp;oe=5640A106&amp;__gda__=1451012245_51e434c31f1792db39cb79f7a35d6db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6632"/>
            <a:ext cx="412839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85078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r>
              <a:rPr lang="es-MX" dirty="0" smtClean="0"/>
              <a:t>Autonomía y heteronomía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style>
          <a:lnRef idx="0">
            <a:schemeClr val="accent2"/>
          </a:lnRef>
          <a:fillRef idx="1003">
            <a:schemeClr val="dk1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lvl="0"/>
            <a:r>
              <a:rPr lang="es-MX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Autonomía = </a:t>
            </a:r>
            <a:r>
              <a:rPr lang="es-MX" dirty="0" smtClean="0"/>
              <a:t>Decisión </a:t>
            </a:r>
            <a:r>
              <a:rPr lang="es-MX" dirty="0"/>
              <a:t>por sí </a:t>
            </a:r>
            <a:r>
              <a:rPr lang="es-MX" dirty="0" smtClean="0"/>
              <a:t>mismo= </a:t>
            </a:r>
            <a:r>
              <a:rPr lang="es-MX" dirty="0"/>
              <a:t>Actuar con prudencia. Comprender su situación particular. Analizar consecuencias y utilizar el razonamiento para </a:t>
            </a:r>
            <a:r>
              <a:rPr lang="es-MX" dirty="0" smtClean="0"/>
              <a:t>actuar</a:t>
            </a:r>
            <a:endParaRPr lang="es-MX" dirty="0"/>
          </a:p>
          <a:p>
            <a:pPr lvl="0"/>
            <a:endParaRPr lang="es-MX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lvl="0"/>
            <a:r>
              <a:rPr lang="es-MX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Heteronomía</a:t>
            </a:r>
            <a:r>
              <a:rPr lang="es-MX" dirty="0" smtClean="0"/>
              <a:t>= </a:t>
            </a:r>
            <a:r>
              <a:rPr lang="es-MX" dirty="0"/>
              <a:t>Decisión </a:t>
            </a:r>
            <a:r>
              <a:rPr lang="es-MX" dirty="0" smtClean="0"/>
              <a:t>exterior= </a:t>
            </a:r>
            <a:r>
              <a:rPr lang="es-MX" dirty="0"/>
              <a:t>Aun hay falta de madurez para ser autónomos y manejarnos con responsabilidad y consciencia propia en nuestras </a:t>
            </a:r>
            <a:r>
              <a:rPr lang="es-MX" dirty="0" smtClean="0"/>
              <a:t>acciones</a:t>
            </a:r>
            <a:endParaRPr lang="es-MX" dirty="0"/>
          </a:p>
          <a:p>
            <a:pPr lvl="0"/>
            <a:endParaRPr lang="es-MX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3271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s-MX" dirty="0" smtClean="0">
                <a:solidFill>
                  <a:schemeClr val="tx1"/>
                </a:solidFill>
              </a:rPr>
              <a:t>TAREA Y DEBER</a:t>
            </a:r>
            <a:br>
              <a:rPr lang="es-MX" dirty="0" smtClean="0">
                <a:solidFill>
                  <a:schemeClr val="tx1"/>
                </a:solidFill>
              </a:rPr>
            </a:br>
            <a:r>
              <a:rPr lang="es-MX" dirty="0" smtClean="0">
                <a:solidFill>
                  <a:schemeClr val="tx1"/>
                </a:solidFill>
              </a:rPr>
              <a:t>(Diferencias)</a:t>
            </a:r>
            <a:endParaRPr lang="es-MX" dirty="0">
              <a:solidFill>
                <a:schemeClr val="tx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788024" y="2708920"/>
            <a:ext cx="4032448" cy="388843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endParaRPr lang="es-MX" dirty="0" smtClean="0">
              <a:solidFill>
                <a:schemeClr val="tx1"/>
              </a:solidFill>
            </a:endParaRPr>
          </a:p>
          <a:p>
            <a:pPr algn="l"/>
            <a:r>
              <a:rPr lang="es-MX" dirty="0" smtClean="0">
                <a:solidFill>
                  <a:schemeClr val="tx1"/>
                </a:solidFill>
              </a:rPr>
              <a:t>La pregunta es…</a:t>
            </a:r>
          </a:p>
          <a:p>
            <a:pPr algn="l"/>
            <a:r>
              <a:rPr lang="es-MX" dirty="0" smtClean="0">
                <a:solidFill>
                  <a:schemeClr val="tx1"/>
                </a:solidFill>
              </a:rPr>
              <a:t>¿Cuál es la diferencia entre uno y otro?</a:t>
            </a:r>
          </a:p>
          <a:p>
            <a:pPr algn="l"/>
            <a:r>
              <a:rPr lang="es-MX" dirty="0" smtClean="0">
                <a:solidFill>
                  <a:schemeClr val="tx1"/>
                </a:solidFill>
              </a:rPr>
              <a:t>Lo sabes???</a:t>
            </a:r>
            <a:endParaRPr lang="es-MX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diferenciaentre.info/wp-content/uploads/2014/10/deber-855x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08920"/>
            <a:ext cx="4464496" cy="388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386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288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MX" dirty="0" smtClean="0"/>
              <a:t>Las diferencias están en su aplicación y desarrollo. La actitud y la forma. </a:t>
            </a:r>
            <a:r>
              <a:rPr lang="es-MX" dirty="0"/>
              <a:t>U</a:t>
            </a:r>
            <a:r>
              <a:rPr lang="es-MX" dirty="0" smtClean="0"/>
              <a:t>na es interna y otra externa.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fontAlgn="t"/>
            <a:endParaRPr lang="es-MX" b="1" dirty="0" smtClean="0"/>
          </a:p>
          <a:p>
            <a:pPr fontAlgn="t"/>
            <a:r>
              <a:rPr lang="es-MX" b="1" dirty="0" smtClean="0"/>
              <a:t>TAREA</a:t>
            </a:r>
            <a:endParaRPr lang="es-MX" dirty="0"/>
          </a:p>
          <a:p>
            <a:pPr fontAlgn="t"/>
            <a:r>
              <a:rPr lang="es-MX" b="1" dirty="0"/>
              <a:t>-Obligación exterior</a:t>
            </a:r>
            <a:endParaRPr lang="es-MX" dirty="0"/>
          </a:p>
          <a:p>
            <a:pPr fontAlgn="t"/>
            <a:r>
              <a:rPr lang="es-MX" b="1" dirty="0"/>
              <a:t>-Se llega a ver como un sufrimiento</a:t>
            </a:r>
            <a:endParaRPr lang="es-MX" dirty="0"/>
          </a:p>
          <a:p>
            <a:pPr fontAlgn="t"/>
            <a:r>
              <a:rPr lang="es-MX" b="1" dirty="0"/>
              <a:t>-No se hace por gusto  si no porque de ella depende alguna aprobación</a:t>
            </a:r>
            <a:endParaRPr lang="es-MX" dirty="0"/>
          </a:p>
          <a:p>
            <a:pPr fontAlgn="t"/>
            <a:r>
              <a:rPr lang="es-MX" b="1" dirty="0"/>
              <a:t>-No cumplirla, conlleva  un </a:t>
            </a:r>
            <a:r>
              <a:rPr lang="es-MX" b="1" dirty="0" smtClean="0"/>
              <a:t>castigo</a:t>
            </a:r>
          </a:p>
          <a:p>
            <a:pPr marL="0" indent="0" fontAlgn="t">
              <a:buNone/>
            </a:pPr>
            <a:endParaRPr lang="es-MX" dirty="0"/>
          </a:p>
          <a:p>
            <a:pPr fontAlgn="t"/>
            <a:r>
              <a:rPr lang="es-MX" b="1" dirty="0"/>
              <a:t>DEBER</a:t>
            </a:r>
            <a:endParaRPr lang="es-MX" dirty="0"/>
          </a:p>
          <a:p>
            <a:pPr fontAlgn="t"/>
            <a:r>
              <a:rPr lang="es-MX" b="1" dirty="0"/>
              <a:t>-Obligación interior</a:t>
            </a:r>
            <a:endParaRPr lang="es-MX" dirty="0"/>
          </a:p>
          <a:p>
            <a:pPr fontAlgn="t"/>
            <a:r>
              <a:rPr lang="es-MX" b="1" dirty="0"/>
              <a:t>-Compromiso: no son algo ajeno a la persona, si no suyo</a:t>
            </a:r>
            <a:endParaRPr lang="es-MX" dirty="0"/>
          </a:p>
          <a:p>
            <a:pPr fontAlgn="t"/>
            <a:r>
              <a:rPr lang="es-MX" b="1" dirty="0"/>
              <a:t>-Ejemplo de deber: «No es aprobar la materia si no aprender»</a:t>
            </a:r>
            <a:endParaRPr lang="es-MX" dirty="0"/>
          </a:p>
          <a:p>
            <a:pPr fontAlgn="t"/>
            <a:r>
              <a:rPr lang="es-MX" b="1" dirty="0"/>
              <a:t>-Obligación moral no obligación </a:t>
            </a:r>
            <a:r>
              <a:rPr lang="es-MX" b="1" dirty="0" smtClean="0"/>
              <a:t>jurídica</a:t>
            </a:r>
          </a:p>
          <a:p>
            <a:pPr fontAlgn="t"/>
            <a:r>
              <a:rPr lang="es-MX" b="1" dirty="0"/>
              <a:t>-</a:t>
            </a:r>
            <a:r>
              <a:rPr lang="es-MX" b="1" dirty="0" smtClean="0"/>
              <a:t>Lo realiza de manera autónoma</a:t>
            </a:r>
          </a:p>
          <a:p>
            <a:pPr fontAlgn="t"/>
            <a:r>
              <a:rPr lang="es-MX" b="1" dirty="0" smtClean="0"/>
              <a:t>-</a:t>
            </a:r>
            <a:r>
              <a:rPr lang="es-MX" b="1" dirty="0"/>
              <a:t> Si se logra cumplir sin presiones y autónomamente se logra entonces una congruencia entre pensamiento y acción.</a:t>
            </a:r>
            <a:r>
              <a:rPr lang="es-MX" b="1" dirty="0" smtClean="0"/>
              <a:t> </a:t>
            </a:r>
            <a:endParaRPr lang="es-MX" b="1" dirty="0"/>
          </a:p>
        </p:txBody>
      </p:sp>
      <p:pic>
        <p:nvPicPr>
          <p:cNvPr id="2050" name="Picture 2" descr="http://www.anperioja.org/sites/default/files/noticias/deberes%20escola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226631"/>
            <a:ext cx="1763688" cy="164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6776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s-MX" dirty="0"/>
              <a:t>Ética y valores 1. Juan Manuel Piña, María Eugenia Chávez, María Teresa Bravo. Segunda edición, 2013, Editorial Patria.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3557901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239</Words>
  <Application>Microsoft Office PowerPoint</Application>
  <PresentationFormat>Presentación en pantalla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Ética y valores 1</vt:lpstr>
      <vt:lpstr>Autonomía y heteronomía</vt:lpstr>
      <vt:lpstr>TAREA Y DEBER (Diferencias)</vt:lpstr>
      <vt:lpstr>Las diferencias están en su aplicación y desarrollo. La actitud y la forma. Una es interna y otra externa.</vt:lpstr>
      <vt:lpstr>Bibliografía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TAREA Y DEBER (Diferencias)</dc:title>
  <dc:creator>942512</dc:creator>
  <cp:lastModifiedBy>Academica</cp:lastModifiedBy>
  <cp:revision>15</cp:revision>
  <dcterms:created xsi:type="dcterms:W3CDTF">2015-08-14T12:38:02Z</dcterms:created>
  <dcterms:modified xsi:type="dcterms:W3CDTF">2015-09-19T03:34:11Z</dcterms:modified>
</cp:coreProperties>
</file>