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9" r:id="rId4"/>
    <p:sldId id="260" r:id="rId5"/>
    <p:sldId id="261" r:id="rId6"/>
    <p:sldId id="262" r:id="rId7"/>
    <p:sldId id="264" r:id="rId8"/>
    <p:sldId id="266" r:id="rId9"/>
    <p:sldId id="267" r:id="rId10"/>
    <p:sldId id="269" r:id="rId11"/>
  </p:sldIdLst>
  <p:sldSz cx="9144000" cy="6858000" type="screen4x3"/>
  <p:notesSz cx="6858000" cy="9144000"/>
  <p:custShowLst>
    <p:custShow name="Presentación personalizada 1" id="0">
      <p:sldLst>
        <p:sld r:id="rId10"/>
      </p:sldLst>
    </p:custShow>
  </p:custShow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656" y="-28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13F1BD-0958-4031-9898-27AFF329795B}" type="datetimeFigureOut">
              <a:rPr lang="es-MX" smtClean="0"/>
              <a:pPr/>
              <a:t>24/02/2015</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771ACA-A4EA-43F8-A360-14D73CA5C341}" type="slidenum">
              <a:rPr lang="es-MX" smtClean="0"/>
              <a:pPr/>
              <a:t>‹Nº›</a:t>
            </a:fld>
            <a:endParaRPr lang="es-MX"/>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D7771ACA-A4EA-43F8-A360-14D73CA5C341}" type="slidenum">
              <a:rPr lang="es-MX" smtClean="0"/>
              <a:pPr/>
              <a:t>1</a:t>
            </a:fld>
            <a:endParaRPr lang="es-MX"/>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FE93EAC8-2297-425D-BA4F-D52B351A372F}" type="datetimeFigureOut">
              <a:rPr lang="es-MX" smtClean="0"/>
              <a:pPr/>
              <a:t>24/02/2015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C9923021-1006-485E-95A6-DECDFF7C6B5F}" type="slidenum">
              <a:rPr lang="es-MX" smtClean="0"/>
              <a:pPr/>
              <a:t>‹Nº›</a:t>
            </a:fld>
            <a:endParaRPr lang="es-MX"/>
          </a:p>
        </p:txBody>
      </p:sp>
    </p:spTree>
    <p:extLst>
      <p:ext uri="{BB962C8B-B14F-4D97-AF65-F5344CB8AC3E}">
        <p14:creationId xmlns:p14="http://schemas.microsoft.com/office/powerpoint/2010/main" xmlns="" val="1980637193"/>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FE93EAC8-2297-425D-BA4F-D52B351A372F}" type="datetimeFigureOut">
              <a:rPr lang="es-MX" smtClean="0"/>
              <a:pPr/>
              <a:t>24/02/2015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C9923021-1006-485E-95A6-DECDFF7C6B5F}" type="slidenum">
              <a:rPr lang="es-MX" smtClean="0"/>
              <a:pPr/>
              <a:t>‹Nº›</a:t>
            </a:fld>
            <a:endParaRPr lang="es-MX"/>
          </a:p>
        </p:txBody>
      </p:sp>
    </p:spTree>
    <p:extLst>
      <p:ext uri="{BB962C8B-B14F-4D97-AF65-F5344CB8AC3E}">
        <p14:creationId xmlns:p14="http://schemas.microsoft.com/office/powerpoint/2010/main" xmlns="" val="270659457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E93EAC8-2297-425D-BA4F-D52B351A372F}" type="datetimeFigureOut">
              <a:rPr lang="es-MX" smtClean="0"/>
              <a:pPr/>
              <a:t>24/02/2015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C9923021-1006-485E-95A6-DECDFF7C6B5F}" type="slidenum">
              <a:rPr lang="es-MX" smtClean="0"/>
              <a:pPr/>
              <a:t>‹Nº›</a:t>
            </a:fld>
            <a:endParaRPr lang="es-MX"/>
          </a:p>
        </p:txBody>
      </p:sp>
    </p:spTree>
    <p:extLst>
      <p:ext uri="{BB962C8B-B14F-4D97-AF65-F5344CB8AC3E}">
        <p14:creationId xmlns:p14="http://schemas.microsoft.com/office/powerpoint/2010/main" xmlns="" val="45274310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FE93EAC8-2297-425D-BA4F-D52B351A372F}" type="datetimeFigureOut">
              <a:rPr lang="es-MX" smtClean="0"/>
              <a:pPr/>
              <a:t>24/02/2015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C9923021-1006-485E-95A6-DECDFF7C6B5F}" type="slidenum">
              <a:rPr lang="es-MX" smtClean="0"/>
              <a:pPr/>
              <a:t>‹Nº›</a:t>
            </a:fld>
            <a:endParaRPr lang="es-MX"/>
          </a:p>
        </p:txBody>
      </p:sp>
    </p:spTree>
    <p:extLst>
      <p:ext uri="{BB962C8B-B14F-4D97-AF65-F5344CB8AC3E}">
        <p14:creationId xmlns:p14="http://schemas.microsoft.com/office/powerpoint/2010/main" xmlns="" val="302855698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FE93EAC8-2297-425D-BA4F-D52B351A372F}" type="datetimeFigureOut">
              <a:rPr lang="es-MX" smtClean="0"/>
              <a:pPr/>
              <a:t>24/02/2015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C9923021-1006-485E-95A6-DECDFF7C6B5F}" type="slidenum">
              <a:rPr lang="es-MX" smtClean="0"/>
              <a:pPr/>
              <a:t>‹Nº›</a:t>
            </a:fld>
            <a:endParaRPr lang="es-MX"/>
          </a:p>
        </p:txBody>
      </p:sp>
    </p:spTree>
    <p:extLst>
      <p:ext uri="{BB962C8B-B14F-4D97-AF65-F5344CB8AC3E}">
        <p14:creationId xmlns:p14="http://schemas.microsoft.com/office/powerpoint/2010/main" xmlns="" val="66728644"/>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FE93EAC8-2297-425D-BA4F-D52B351A372F}" type="datetimeFigureOut">
              <a:rPr lang="es-MX" smtClean="0"/>
              <a:pPr/>
              <a:t>24/02/2015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C9923021-1006-485E-95A6-DECDFF7C6B5F}" type="slidenum">
              <a:rPr lang="es-MX" smtClean="0"/>
              <a:pPr/>
              <a:t>‹Nº›</a:t>
            </a:fld>
            <a:endParaRPr lang="es-MX"/>
          </a:p>
        </p:txBody>
      </p:sp>
    </p:spTree>
    <p:extLst>
      <p:ext uri="{BB962C8B-B14F-4D97-AF65-F5344CB8AC3E}">
        <p14:creationId xmlns:p14="http://schemas.microsoft.com/office/powerpoint/2010/main" xmlns="" val="881701720"/>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E93EAC8-2297-425D-BA4F-D52B351A372F}" type="datetimeFigureOut">
              <a:rPr lang="es-MX" smtClean="0"/>
              <a:pPr/>
              <a:t>24/02/2015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C9923021-1006-485E-95A6-DECDFF7C6B5F}" type="slidenum">
              <a:rPr lang="es-MX" smtClean="0"/>
              <a:pPr/>
              <a:t>‹Nº›</a:t>
            </a:fld>
            <a:endParaRPr lang="es-MX"/>
          </a:p>
        </p:txBody>
      </p:sp>
    </p:spTree>
    <p:extLst>
      <p:ext uri="{BB962C8B-B14F-4D97-AF65-F5344CB8AC3E}">
        <p14:creationId xmlns:p14="http://schemas.microsoft.com/office/powerpoint/2010/main" xmlns="" val="1126020649"/>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93EAC8-2297-425D-BA4F-D52B351A372F}" type="datetimeFigureOut">
              <a:rPr lang="es-MX" smtClean="0"/>
              <a:pPr/>
              <a:t>24/02/2015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C9923021-1006-485E-95A6-DECDFF7C6B5F}" type="slidenum">
              <a:rPr lang="es-MX" smtClean="0"/>
              <a:pPr/>
              <a:t>‹Nº›</a:t>
            </a:fld>
            <a:endParaRPr lang="es-MX"/>
          </a:p>
        </p:txBody>
      </p:sp>
    </p:spTree>
    <p:extLst>
      <p:ext uri="{BB962C8B-B14F-4D97-AF65-F5344CB8AC3E}">
        <p14:creationId xmlns:p14="http://schemas.microsoft.com/office/powerpoint/2010/main" xmlns="" val="429148206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93EAC8-2297-425D-BA4F-D52B351A372F}" type="datetimeFigureOut">
              <a:rPr lang="es-MX" smtClean="0"/>
              <a:pPr/>
              <a:t>24/02/2015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C9923021-1006-485E-95A6-DECDFF7C6B5F}" type="slidenum">
              <a:rPr lang="es-MX" smtClean="0"/>
              <a:pPr/>
              <a:t>‹Nº›</a:t>
            </a:fld>
            <a:endParaRPr lang="es-MX"/>
          </a:p>
        </p:txBody>
      </p:sp>
    </p:spTree>
    <p:extLst>
      <p:ext uri="{BB962C8B-B14F-4D97-AF65-F5344CB8AC3E}">
        <p14:creationId xmlns:p14="http://schemas.microsoft.com/office/powerpoint/2010/main" xmlns="" val="2874991619"/>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FE93EAC8-2297-425D-BA4F-D52B351A372F}" type="datetimeFigureOut">
              <a:rPr lang="es-MX" smtClean="0"/>
              <a:pPr/>
              <a:t>24/02/2015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C9923021-1006-485E-95A6-DECDFF7C6B5F}" type="slidenum">
              <a:rPr lang="es-MX" smtClean="0"/>
              <a:pPr/>
              <a:t>‹Nº›</a:t>
            </a:fld>
            <a:endParaRPr lang="es-MX"/>
          </a:p>
        </p:txBody>
      </p:sp>
    </p:spTree>
    <p:extLst>
      <p:ext uri="{BB962C8B-B14F-4D97-AF65-F5344CB8AC3E}">
        <p14:creationId xmlns:p14="http://schemas.microsoft.com/office/powerpoint/2010/main" xmlns="" val="183511001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FE93EAC8-2297-425D-BA4F-D52B351A372F}" type="datetimeFigureOut">
              <a:rPr lang="es-MX" smtClean="0"/>
              <a:pPr/>
              <a:t>24/02/2015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C9923021-1006-485E-95A6-DECDFF7C6B5F}" type="slidenum">
              <a:rPr lang="es-MX" smtClean="0"/>
              <a:pPr/>
              <a:t>‹Nº›</a:t>
            </a:fld>
            <a:endParaRPr lang="es-MX"/>
          </a:p>
        </p:txBody>
      </p:sp>
    </p:spTree>
    <p:extLst>
      <p:ext uri="{BB962C8B-B14F-4D97-AF65-F5344CB8AC3E}">
        <p14:creationId xmlns:p14="http://schemas.microsoft.com/office/powerpoint/2010/main" xmlns="" val="2518607528"/>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93EAC8-2297-425D-BA4F-D52B351A372F}" type="datetimeFigureOut">
              <a:rPr lang="es-MX" smtClean="0"/>
              <a:pPr/>
              <a:t>24/02/2015</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923021-1006-485E-95A6-DECDFF7C6B5F}" type="slidenum">
              <a:rPr lang="es-MX" smtClean="0"/>
              <a:pPr/>
              <a:t>‹Nº›</a:t>
            </a:fld>
            <a:endParaRPr lang="es-MX"/>
          </a:p>
        </p:txBody>
      </p:sp>
    </p:spTree>
    <p:extLst>
      <p:ext uri="{BB962C8B-B14F-4D97-AF65-F5344CB8AC3E}">
        <p14:creationId xmlns:p14="http://schemas.microsoft.com/office/powerpoint/2010/main" xmlns="" val="4774457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rot="16200000">
            <a:off x="-1375938" y="3710417"/>
            <a:ext cx="5557846" cy="2520280"/>
          </a:xfrm>
        </p:spPr>
        <p:txBody>
          <a:bodyPr>
            <a:noAutofit/>
          </a:bodyPr>
          <a:lstStyle/>
          <a:p>
            <a:r>
              <a:rPr lang="es-MX" sz="5400" dirty="0" smtClean="0">
                <a:solidFill>
                  <a:schemeClr val="bg2">
                    <a:lumMod val="25000"/>
                  </a:schemeClr>
                </a:solidFill>
                <a:latin typeface="Berlin Sans FB" pitchFamily="34" charset="0"/>
              </a:rPr>
              <a:t>SISTEMA MUSCULAR</a:t>
            </a:r>
            <a:endParaRPr lang="es-MX" sz="5400" dirty="0">
              <a:solidFill>
                <a:schemeClr val="bg2">
                  <a:lumMod val="25000"/>
                </a:schemeClr>
              </a:solidFill>
              <a:latin typeface="Berlin Sans FB" pitchFamily="34" charset="0"/>
            </a:endParaRPr>
          </a:p>
        </p:txBody>
      </p:sp>
      <p:pic>
        <p:nvPicPr>
          <p:cNvPr id="4" name="3 Imagen"/>
          <p:cNvPicPr>
            <a:picLocks noChangeAspect="1"/>
          </p:cNvPicPr>
          <p:nvPr/>
        </p:nvPicPr>
        <p:blipFill rotWithShape="1">
          <a:blip r:embed="rId3" cstate="print">
            <a:extLst>
              <a:ext uri="{BEBA8EAE-BF5A-486C-A8C5-ECC9F3942E4B}">
                <a14:imgProps xmlns:a14="http://schemas.microsoft.com/office/drawing/2010/main" xmlns="">
                  <a14:imgLayer r:embed="rId4">
                    <a14:imgEffect>
                      <a14:colorTemperature colorTemp="4700"/>
                    </a14:imgEffect>
                  </a14:imgLayer>
                </a14:imgProps>
              </a:ext>
              <a:ext uri="{28A0092B-C50C-407E-A947-70E740481C1C}">
                <a14:useLocalDpi xmlns:a14="http://schemas.microsoft.com/office/drawing/2010/main" xmlns="" val="0"/>
              </a:ext>
            </a:extLst>
          </a:blip>
          <a:srcRect l="20796" t="26078" r="4624"/>
          <a:stretch/>
        </p:blipFill>
        <p:spPr>
          <a:xfrm>
            <a:off x="2978866" y="3068960"/>
            <a:ext cx="5553574" cy="3597294"/>
          </a:xfrm>
          <a:prstGeom prst="rect">
            <a:avLst/>
          </a:prstGeom>
          <a:noFill/>
          <a:ln>
            <a:noFill/>
          </a:ln>
        </p:spPr>
      </p:pic>
      <p:pic>
        <p:nvPicPr>
          <p:cNvPr id="6" name="Imagen 1" descr="http://www.multiversidad.com.mx/eLearning/theme/afterburner/images/multii_plataforma.png"/>
          <p:cNvPicPr>
            <a:picLocks noChangeAspect="1" noChangeArrowheads="1"/>
          </p:cNvPicPr>
          <p:nvPr/>
        </p:nvPicPr>
        <p:blipFill>
          <a:blip r:embed="rId5" cstate="print"/>
          <a:srcRect/>
          <a:stretch>
            <a:fillRect/>
          </a:stretch>
        </p:blipFill>
        <p:spPr bwMode="auto">
          <a:xfrm>
            <a:off x="500034" y="571480"/>
            <a:ext cx="1792403" cy="976309"/>
          </a:xfrm>
          <a:prstGeom prst="rect">
            <a:avLst/>
          </a:prstGeom>
          <a:noFill/>
          <a:ln w="9525">
            <a:noFill/>
            <a:miter lim="800000"/>
            <a:headEnd/>
            <a:tailEnd/>
          </a:ln>
        </p:spPr>
      </p:pic>
      <p:sp>
        <p:nvSpPr>
          <p:cNvPr id="7" name="6 CuadroTexto"/>
          <p:cNvSpPr txBox="1"/>
          <p:nvPr/>
        </p:nvSpPr>
        <p:spPr>
          <a:xfrm>
            <a:off x="3203848" y="836712"/>
            <a:ext cx="4464496" cy="1384995"/>
          </a:xfrm>
          <a:prstGeom prst="rect">
            <a:avLst/>
          </a:prstGeom>
          <a:noFill/>
        </p:spPr>
        <p:txBody>
          <a:bodyPr wrap="square" rtlCol="0">
            <a:spAutoFit/>
          </a:bodyPr>
          <a:lstStyle/>
          <a:p>
            <a:pPr algn="ctr"/>
            <a:endParaRPr lang="es-MX" dirty="0" smtClean="0"/>
          </a:p>
          <a:p>
            <a:pPr algn="ctr"/>
            <a:r>
              <a:rPr lang="es-MX" sz="4800" b="1" dirty="0" smtClean="0"/>
              <a:t>BIOLOGÍA II</a:t>
            </a:r>
            <a:endParaRPr lang="es-MX" sz="4800" b="1" dirty="0" smtClean="0"/>
          </a:p>
          <a:p>
            <a:pPr algn="ctr"/>
            <a:endParaRPr lang="es-MX" dirty="0" smtClean="0"/>
          </a:p>
        </p:txBody>
      </p:sp>
      <p:sp>
        <p:nvSpPr>
          <p:cNvPr id="9" name="8 Rectángulo"/>
          <p:cNvSpPr/>
          <p:nvPr/>
        </p:nvSpPr>
        <p:spPr>
          <a:xfrm>
            <a:off x="2123728" y="44624"/>
            <a:ext cx="6660232" cy="1077218"/>
          </a:xfrm>
          <a:prstGeom prst="rect">
            <a:avLst/>
          </a:prstGeom>
        </p:spPr>
        <p:txBody>
          <a:bodyPr wrap="square">
            <a:spAutoFit/>
          </a:bodyPr>
          <a:lstStyle/>
          <a:p>
            <a:pPr algn="ctr"/>
            <a:r>
              <a:rPr lang="es-MX" sz="3200" b="1" dirty="0" smtClean="0"/>
              <a:t>MULITVERSIDAD </a:t>
            </a:r>
            <a:r>
              <a:rPr lang="es-MX" sz="3200" b="1" dirty="0" smtClean="0"/>
              <a:t>LATINOAMERICANA</a:t>
            </a:r>
            <a:endParaRPr lang="es-MX" sz="3200" b="1" dirty="0" smtClean="0"/>
          </a:p>
          <a:p>
            <a:pPr algn="ctr"/>
            <a:r>
              <a:rPr lang="es-MX" sz="3200" b="1" dirty="0" smtClean="0"/>
              <a:t>CAMPUS </a:t>
            </a:r>
            <a:r>
              <a:rPr lang="es-MX" sz="3200" b="1" dirty="0" smtClean="0"/>
              <a:t>TONALÁ  </a:t>
            </a:r>
            <a:endParaRPr lang="es-MX" sz="3200" b="1" dirty="0"/>
          </a:p>
        </p:txBody>
      </p:sp>
      <p:sp>
        <p:nvSpPr>
          <p:cNvPr id="10" name="9 Rectángulo"/>
          <p:cNvSpPr/>
          <p:nvPr/>
        </p:nvSpPr>
        <p:spPr>
          <a:xfrm>
            <a:off x="4440554" y="6309320"/>
            <a:ext cx="4201215" cy="369332"/>
          </a:xfrm>
          <a:prstGeom prst="rect">
            <a:avLst/>
          </a:prstGeom>
        </p:spPr>
        <p:txBody>
          <a:bodyPr wrap="none">
            <a:spAutoFit/>
          </a:bodyPr>
          <a:lstStyle/>
          <a:p>
            <a:pPr algn="ctr"/>
            <a:r>
              <a:rPr lang="es-MX" b="1" dirty="0" smtClean="0"/>
              <a:t>DOCENTE: ARMANDO </a:t>
            </a:r>
            <a:r>
              <a:rPr lang="es-MX" b="1" dirty="0" smtClean="0"/>
              <a:t>MENDOZA FRANCO</a:t>
            </a:r>
          </a:p>
        </p:txBody>
      </p:sp>
      <p:sp>
        <p:nvSpPr>
          <p:cNvPr id="11" name="10 CuadroTexto"/>
          <p:cNvSpPr txBox="1"/>
          <p:nvPr/>
        </p:nvSpPr>
        <p:spPr>
          <a:xfrm>
            <a:off x="807003" y="2060848"/>
            <a:ext cx="8445517" cy="769441"/>
          </a:xfrm>
          <a:prstGeom prst="rect">
            <a:avLst/>
          </a:prstGeom>
          <a:noFill/>
        </p:spPr>
        <p:txBody>
          <a:bodyPr wrap="none" rtlCol="0">
            <a:spAutoFit/>
          </a:bodyPr>
          <a:lstStyle/>
          <a:p>
            <a:r>
              <a:rPr lang="es-ES" sz="2200" b="1" dirty="0" smtClean="0"/>
              <a:t>BLOQUE  V. RECONOCE LOS PROCESOS BIOLÓGICOS QUE SE LLEVAN </a:t>
            </a:r>
          </a:p>
          <a:p>
            <a:r>
              <a:rPr lang="es-ES" sz="2200" b="1" dirty="0" smtClean="0"/>
              <a:t>A CABO EN LOS SERES HUMANOS Y EN ORGANISMOS SEMEJANTES.</a:t>
            </a:r>
            <a:endParaRPr lang="es-ES" sz="2200" b="1" dirty="0"/>
          </a:p>
        </p:txBody>
      </p:sp>
    </p:spTree>
    <p:extLst>
      <p:ext uri="{BB962C8B-B14F-4D97-AF65-F5344CB8AC3E}">
        <p14:creationId xmlns:p14="http://schemas.microsoft.com/office/powerpoint/2010/main" xmlns="" val="588404975"/>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455" fill="hold">
                                          <p:stCondLst>
                                            <p:cond delay="0"/>
                                          </p:stCondLst>
                                        </p:cTn>
                                        <p:tgtEl>
                                          <p:spTgt spid="2"/>
                                        </p:tgtEl>
                                        <p:attrNameLst>
                                          <p:attrName>style.rotation</p:attrName>
                                        </p:attrNameLst>
                                      </p:cBhvr>
                                      <p:to>
                                        <p:strVal val="-45.0"/>
                                      </p:to>
                                    </p:set>
                                    <p:anim calcmode="lin" valueType="num">
                                      <p:cBhvr>
                                        <p:cTn id="8"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8000"/>
                            </p:stCondLst>
                            <p:childTnLst>
                              <p:par>
                                <p:cTn id="13" presetID="49" presetClass="entr" presetSubtype="0" decel="10000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 calcmode="lin" valueType="num">
                                      <p:cBhvr>
                                        <p:cTn id="17" dur="500" fill="hold"/>
                                        <p:tgtEl>
                                          <p:spTgt spid="4"/>
                                        </p:tgtEl>
                                        <p:attrNameLst>
                                          <p:attrName>style.rotation</p:attrName>
                                        </p:attrNameLst>
                                      </p:cBhvr>
                                      <p:tavLst>
                                        <p:tav tm="0">
                                          <p:val>
                                            <p:fltVal val="360"/>
                                          </p:val>
                                        </p:tav>
                                        <p:tav tm="100000">
                                          <p:val>
                                            <p:fltVal val="0"/>
                                          </p:val>
                                        </p:tav>
                                      </p:tavLst>
                                    </p:anim>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980728"/>
            <a:ext cx="4320480" cy="2952328"/>
          </a:xfrm>
        </p:spPr>
        <p:txBody>
          <a:bodyPr>
            <a:noAutofit/>
          </a:bodyPr>
          <a:lstStyle/>
          <a:p>
            <a:pPr marL="0" indent="0" algn="just">
              <a:buNone/>
            </a:pPr>
            <a:r>
              <a:rPr lang="es-MX" sz="2400" b="1" dirty="0">
                <a:solidFill>
                  <a:srgbClr val="000000"/>
                </a:solidFill>
                <a:latin typeface="Comic Sans MS"/>
              </a:rPr>
              <a:t>Los músculos son los motores del </a:t>
            </a:r>
            <a:r>
              <a:rPr lang="es-MX" sz="2400" b="1" dirty="0" smtClean="0">
                <a:solidFill>
                  <a:srgbClr val="000000"/>
                </a:solidFill>
                <a:latin typeface="Comic Sans MS"/>
              </a:rPr>
              <a:t>movimiento. Un </a:t>
            </a:r>
            <a:r>
              <a:rPr lang="es-MX" sz="2400" b="1" dirty="0">
                <a:solidFill>
                  <a:srgbClr val="000000"/>
                </a:solidFill>
                <a:latin typeface="Comic Sans MS"/>
              </a:rPr>
              <a:t>músculo, es un haz de fibras, cuya propiedad </a:t>
            </a:r>
            <a:r>
              <a:rPr lang="es-MX" sz="2400" b="1" dirty="0" smtClean="0">
                <a:solidFill>
                  <a:srgbClr val="000000"/>
                </a:solidFill>
                <a:latin typeface="Comic Sans MS"/>
              </a:rPr>
              <a:t>más </a:t>
            </a:r>
            <a:r>
              <a:rPr lang="es-MX" sz="2400" b="1" dirty="0">
                <a:solidFill>
                  <a:srgbClr val="000000"/>
                </a:solidFill>
                <a:latin typeface="Comic Sans MS"/>
              </a:rPr>
              <a:t>destacada es la </a:t>
            </a:r>
            <a:r>
              <a:rPr lang="es-MX" sz="2400" b="1" dirty="0" smtClean="0">
                <a:solidFill>
                  <a:srgbClr val="000000"/>
                </a:solidFill>
                <a:latin typeface="Comic Sans MS"/>
              </a:rPr>
              <a:t>contractilidad. Gracias </a:t>
            </a:r>
            <a:r>
              <a:rPr lang="es-MX" sz="2400" b="1" dirty="0">
                <a:solidFill>
                  <a:srgbClr val="000000"/>
                </a:solidFill>
                <a:latin typeface="Comic Sans MS"/>
              </a:rPr>
              <a:t>a esta facultad, el paquete de fibras musculares se contrae cuando recibe orden adecuada. Al contraerse, se acorta y se tira del </a:t>
            </a:r>
            <a:r>
              <a:rPr lang="es-MX" sz="2400" b="1" dirty="0">
                <a:latin typeface="Comic Sans MS"/>
              </a:rPr>
              <a:t>hueso</a:t>
            </a:r>
            <a:r>
              <a:rPr lang="es-MX" sz="2400" b="1" dirty="0">
                <a:solidFill>
                  <a:srgbClr val="000000"/>
                </a:solidFill>
                <a:latin typeface="Comic Sans MS"/>
              </a:rPr>
              <a:t> o de la estructura sujeta. Acabado el trabajo, recupera su posición de reposo.</a:t>
            </a:r>
            <a:endParaRPr lang="es-MX" sz="2400" b="1" dirty="0"/>
          </a:p>
        </p:txBody>
      </p:sp>
      <p:pic>
        <p:nvPicPr>
          <p:cNvPr id="11266" name="Picture 2" descr="http://2.bp.blogspot.com/-FLuJVAKY76I/Tvb8vvHMtBI/AAAAAAAAA-Q/S7zfCJQJot4/s1600/Musculatura+humana.png"/>
          <p:cNvPicPr>
            <a:picLocks noChangeAspect="1" noChangeArrowheads="1"/>
          </p:cNvPicPr>
          <p:nvPr/>
        </p:nvPicPr>
        <p:blipFill>
          <a:blip r:embed="rId2" cstate="print"/>
          <a:srcRect/>
          <a:stretch>
            <a:fillRect/>
          </a:stretch>
        </p:blipFill>
        <p:spPr bwMode="auto">
          <a:xfrm>
            <a:off x="5004048" y="1268760"/>
            <a:ext cx="3810000" cy="4733925"/>
          </a:xfrm>
          <a:prstGeom prst="rect">
            <a:avLst/>
          </a:prstGeom>
          <a:noFill/>
        </p:spPr>
      </p:pic>
      <p:sp>
        <p:nvSpPr>
          <p:cNvPr id="4" name="3 CuadroTexto"/>
          <p:cNvSpPr txBox="1"/>
          <p:nvPr/>
        </p:nvSpPr>
        <p:spPr>
          <a:xfrm>
            <a:off x="1691680" y="188640"/>
            <a:ext cx="5610575" cy="646331"/>
          </a:xfrm>
          <a:prstGeom prst="rect">
            <a:avLst/>
          </a:prstGeom>
          <a:noFill/>
        </p:spPr>
        <p:txBody>
          <a:bodyPr wrap="none" rtlCol="0">
            <a:spAutoFit/>
          </a:bodyPr>
          <a:lstStyle/>
          <a:p>
            <a:r>
              <a:rPr lang="es-ES" sz="3600" b="1" dirty="0" smtClean="0">
                <a:solidFill>
                  <a:schemeClr val="accent2">
                    <a:lumMod val="75000"/>
                  </a:schemeClr>
                </a:solidFill>
              </a:rPr>
              <a:t>¿QUÉ SON LOS MÚSCULOS ?</a:t>
            </a:r>
            <a:endParaRPr lang="es-ES" sz="3600" b="1" dirty="0">
              <a:solidFill>
                <a:schemeClr val="accent2">
                  <a:lumMod val="75000"/>
                </a:schemeClr>
              </a:solidFill>
            </a:endParaRPr>
          </a:p>
        </p:txBody>
      </p:sp>
    </p:spTree>
    <p:extLst>
      <p:ext uri="{BB962C8B-B14F-4D97-AF65-F5344CB8AC3E}">
        <p14:creationId xmlns:p14="http://schemas.microsoft.com/office/powerpoint/2010/main" xmlns="" val="2142784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552" y="539536"/>
            <a:ext cx="7992888" cy="57273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183736423"/>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611559" y="332656"/>
            <a:ext cx="8006223" cy="1631216"/>
          </a:xfrm>
          <a:prstGeom prst="rect">
            <a:avLst/>
          </a:prstGeom>
        </p:spPr>
        <p:txBody>
          <a:bodyPr wrap="square">
            <a:spAutoFit/>
          </a:bodyPr>
          <a:lstStyle/>
          <a:p>
            <a:pPr algn="just"/>
            <a:r>
              <a:rPr lang="es-MX" sz="2000" b="1" dirty="0">
                <a:solidFill>
                  <a:srgbClr val="000000"/>
                </a:solidFill>
                <a:latin typeface="Comic Sans MS"/>
              </a:rPr>
              <a:t>Los </a:t>
            </a:r>
            <a:r>
              <a:rPr lang="es-MX" sz="2000" b="1" dirty="0">
                <a:latin typeface="Comic Sans MS"/>
              </a:rPr>
              <a:t>músculos estriados</a:t>
            </a:r>
            <a:r>
              <a:rPr lang="es-MX" sz="2000" b="1" dirty="0">
                <a:solidFill>
                  <a:srgbClr val="000000"/>
                </a:solidFill>
                <a:latin typeface="Comic Sans MS"/>
              </a:rPr>
              <a:t> son rojos, tienen una contracción rápida y voluntaria y se insertan en los huesos a través de un </a:t>
            </a:r>
            <a:r>
              <a:rPr lang="es-MX" sz="2000" b="1" dirty="0" smtClean="0">
                <a:solidFill>
                  <a:srgbClr val="000000"/>
                </a:solidFill>
                <a:latin typeface="Comic Sans MS"/>
              </a:rPr>
              <a:t>tendón; </a:t>
            </a:r>
            <a:r>
              <a:rPr lang="es-MX" sz="2000" b="1" dirty="0">
                <a:solidFill>
                  <a:srgbClr val="000000"/>
                </a:solidFill>
                <a:latin typeface="Comic Sans MS"/>
              </a:rPr>
              <a:t>por ejemplo, los de la masticación, el trapecio, que sostiene erguida </a:t>
            </a:r>
            <a:r>
              <a:rPr lang="es-MX" sz="2000" b="1" dirty="0" smtClean="0">
                <a:solidFill>
                  <a:srgbClr val="000000"/>
                </a:solidFill>
                <a:latin typeface="Comic Sans MS"/>
              </a:rPr>
              <a:t>la </a:t>
            </a:r>
            <a:r>
              <a:rPr lang="es-MX" sz="2000" b="1" dirty="0" smtClean="0">
                <a:latin typeface="Comic Sans MS"/>
              </a:rPr>
              <a:t>cabeza</a:t>
            </a:r>
            <a:r>
              <a:rPr lang="es-MX" sz="2000" b="1" dirty="0">
                <a:solidFill>
                  <a:srgbClr val="000000"/>
                </a:solidFill>
                <a:latin typeface="Comic Sans MS"/>
              </a:rPr>
              <a:t>, o los </a:t>
            </a:r>
            <a:r>
              <a:rPr lang="es-MX" sz="2000" b="1" dirty="0">
                <a:latin typeface="Comic Sans MS"/>
              </a:rPr>
              <a:t>gemelos</a:t>
            </a:r>
            <a:r>
              <a:rPr lang="es-MX" sz="2000" b="1" dirty="0">
                <a:solidFill>
                  <a:srgbClr val="000000"/>
                </a:solidFill>
                <a:latin typeface="Comic Sans MS"/>
              </a:rPr>
              <a:t> en las piernas que permiten ponerse de puntillas. </a:t>
            </a:r>
            <a:endParaRPr lang="es-MX" sz="2000" b="1" dirty="0"/>
          </a:p>
        </p:txBody>
      </p:sp>
      <p:sp>
        <p:nvSpPr>
          <p:cNvPr id="6" name="5 Rectángulo"/>
          <p:cNvSpPr/>
          <p:nvPr/>
        </p:nvSpPr>
        <p:spPr>
          <a:xfrm rot="18235472">
            <a:off x="-851363" y="3517276"/>
            <a:ext cx="4572000" cy="1015663"/>
          </a:xfrm>
          <a:prstGeom prst="rect">
            <a:avLst/>
          </a:prstGeom>
        </p:spPr>
        <p:txBody>
          <a:bodyPr>
            <a:spAutoFit/>
          </a:bodyPr>
          <a:lstStyle/>
          <a:p>
            <a:pPr algn="ctr"/>
            <a:r>
              <a:rPr lang="es-MX" sz="6000" dirty="0" smtClean="0"/>
              <a:t>EJEMPLO:</a:t>
            </a:r>
            <a:endParaRPr lang="es-MX" sz="6000"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713127" y="2204864"/>
            <a:ext cx="5904656" cy="38884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850660950"/>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10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1700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Effect transition="in" filter="fade">
                                      <p:cBhvr>
                                        <p:cTn id="14" dur="1000"/>
                                        <p:tgtEl>
                                          <p:spTgt spid="6"/>
                                        </p:tgtEl>
                                      </p:cBhvr>
                                    </p:animEffect>
                                  </p:childTnLst>
                                </p:cTn>
                              </p:par>
                            </p:childTnLst>
                          </p:cTn>
                        </p:par>
                        <p:par>
                          <p:cTn id="15" fill="hold">
                            <p:stCondLst>
                              <p:cond delay="19000"/>
                            </p:stCondLst>
                            <p:childTnLst>
                              <p:par>
                                <p:cTn id="16" presetID="26" presetClass="entr" presetSubtype="0" fill="hold" nodeType="afterEffect">
                                  <p:stCondLst>
                                    <p:cond delay="1000"/>
                                  </p:stCondLst>
                                  <p:childTnLst>
                                    <p:set>
                                      <p:cBhvr>
                                        <p:cTn id="17" dur="1" fill="hold">
                                          <p:stCondLst>
                                            <p:cond delay="0"/>
                                          </p:stCondLst>
                                        </p:cTn>
                                        <p:tgtEl>
                                          <p:spTgt spid="3074"/>
                                        </p:tgtEl>
                                        <p:attrNameLst>
                                          <p:attrName>style.visibility</p:attrName>
                                        </p:attrNameLst>
                                      </p:cBhvr>
                                      <p:to>
                                        <p:strVal val="visible"/>
                                      </p:to>
                                    </p:set>
                                    <p:animEffect transition="in" filter="wipe(down)">
                                      <p:cBhvr>
                                        <p:cTn id="18" dur="725">
                                          <p:stCondLst>
                                            <p:cond delay="0"/>
                                          </p:stCondLst>
                                        </p:cTn>
                                        <p:tgtEl>
                                          <p:spTgt spid="3074"/>
                                        </p:tgtEl>
                                      </p:cBhvr>
                                    </p:animEffect>
                                    <p:anim calcmode="lin" valueType="num">
                                      <p:cBhvr>
                                        <p:cTn id="19" dur="2278"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20" dur="830"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21" dur="830" tmFilter="0, 0; 0.125,0.2665; 0.25,0.4; 0.375,0.465; 0.5,0.5;  0.625,0.535; 0.75,0.6; 0.875,0.7335; 1,1">
                                          <p:stCondLst>
                                            <p:cond delay="830"/>
                                          </p:stCondLst>
                                        </p:cTn>
                                        <p:tgtEl>
                                          <p:spTgt spid="3074"/>
                                        </p:tgtEl>
                                        <p:attrNameLst>
                                          <p:attrName>ppt_y</p:attrName>
                                        </p:attrNameLst>
                                      </p:cBhvr>
                                      <p:tavLst>
                                        <p:tav tm="0" fmla="#ppt_y-sin(pi*$)/9">
                                          <p:val>
                                            <p:fltVal val="0"/>
                                          </p:val>
                                        </p:tav>
                                        <p:tav tm="100000">
                                          <p:val>
                                            <p:fltVal val="1"/>
                                          </p:val>
                                        </p:tav>
                                      </p:tavLst>
                                    </p:anim>
                                    <p:anim calcmode="lin" valueType="num">
                                      <p:cBhvr>
                                        <p:cTn id="22" dur="415" tmFilter="0, 0; 0.125,0.2665; 0.25,0.4; 0.375,0.465; 0.5,0.5;  0.625,0.535; 0.75,0.6; 0.875,0.7335; 1,1">
                                          <p:stCondLst>
                                            <p:cond delay="1655"/>
                                          </p:stCondLst>
                                        </p:cTn>
                                        <p:tgtEl>
                                          <p:spTgt spid="3074"/>
                                        </p:tgtEl>
                                        <p:attrNameLst>
                                          <p:attrName>ppt_y</p:attrName>
                                        </p:attrNameLst>
                                      </p:cBhvr>
                                      <p:tavLst>
                                        <p:tav tm="0" fmla="#ppt_y-sin(pi*$)/27">
                                          <p:val>
                                            <p:fltVal val="0"/>
                                          </p:val>
                                        </p:tav>
                                        <p:tav tm="100000">
                                          <p:val>
                                            <p:fltVal val="1"/>
                                          </p:val>
                                        </p:tav>
                                      </p:tavLst>
                                    </p:anim>
                                    <p:anim calcmode="lin" valueType="num">
                                      <p:cBhvr>
                                        <p:cTn id="23" dur="205" tmFilter="0, 0; 0.125,0.2665; 0.25,0.4; 0.375,0.465; 0.5,0.5;  0.625,0.535; 0.75,0.6; 0.875,0.7335; 1,1">
                                          <p:stCondLst>
                                            <p:cond delay="2070"/>
                                          </p:stCondLst>
                                        </p:cTn>
                                        <p:tgtEl>
                                          <p:spTgt spid="3074"/>
                                        </p:tgtEl>
                                        <p:attrNameLst>
                                          <p:attrName>ppt_y</p:attrName>
                                        </p:attrNameLst>
                                      </p:cBhvr>
                                      <p:tavLst>
                                        <p:tav tm="0" fmla="#ppt_y-sin(pi*$)/81">
                                          <p:val>
                                            <p:fltVal val="0"/>
                                          </p:val>
                                        </p:tav>
                                        <p:tav tm="100000">
                                          <p:val>
                                            <p:fltVal val="1"/>
                                          </p:val>
                                        </p:tav>
                                      </p:tavLst>
                                    </p:anim>
                                    <p:animScale>
                                      <p:cBhvr>
                                        <p:cTn id="24" dur="33">
                                          <p:stCondLst>
                                            <p:cond delay="812"/>
                                          </p:stCondLst>
                                        </p:cTn>
                                        <p:tgtEl>
                                          <p:spTgt spid="3074"/>
                                        </p:tgtEl>
                                      </p:cBhvr>
                                      <p:to x="100000" y="60000"/>
                                    </p:animScale>
                                    <p:animScale>
                                      <p:cBhvr>
                                        <p:cTn id="25" dur="207" decel="50000">
                                          <p:stCondLst>
                                            <p:cond delay="845"/>
                                          </p:stCondLst>
                                        </p:cTn>
                                        <p:tgtEl>
                                          <p:spTgt spid="3074"/>
                                        </p:tgtEl>
                                      </p:cBhvr>
                                      <p:to x="100000" y="100000"/>
                                    </p:animScale>
                                    <p:animScale>
                                      <p:cBhvr>
                                        <p:cTn id="26" dur="33">
                                          <p:stCondLst>
                                            <p:cond delay="1640"/>
                                          </p:stCondLst>
                                        </p:cTn>
                                        <p:tgtEl>
                                          <p:spTgt spid="3074"/>
                                        </p:tgtEl>
                                      </p:cBhvr>
                                      <p:to x="100000" y="80000"/>
                                    </p:animScale>
                                    <p:animScale>
                                      <p:cBhvr>
                                        <p:cTn id="27" dur="207" decel="50000">
                                          <p:stCondLst>
                                            <p:cond delay="1673"/>
                                          </p:stCondLst>
                                        </p:cTn>
                                        <p:tgtEl>
                                          <p:spTgt spid="3074"/>
                                        </p:tgtEl>
                                      </p:cBhvr>
                                      <p:to x="100000" y="100000"/>
                                    </p:animScale>
                                    <p:animScale>
                                      <p:cBhvr>
                                        <p:cTn id="28" dur="33">
                                          <p:stCondLst>
                                            <p:cond delay="2052"/>
                                          </p:stCondLst>
                                        </p:cTn>
                                        <p:tgtEl>
                                          <p:spTgt spid="3074"/>
                                        </p:tgtEl>
                                      </p:cBhvr>
                                      <p:to x="100000" y="90000"/>
                                    </p:animScale>
                                    <p:animScale>
                                      <p:cBhvr>
                                        <p:cTn id="29" dur="207" decel="50000">
                                          <p:stCondLst>
                                            <p:cond delay="2085"/>
                                          </p:stCondLst>
                                        </p:cTn>
                                        <p:tgtEl>
                                          <p:spTgt spid="3074"/>
                                        </p:tgtEl>
                                      </p:cBhvr>
                                      <p:to x="100000" y="100000"/>
                                    </p:animScale>
                                    <p:animScale>
                                      <p:cBhvr>
                                        <p:cTn id="30" dur="33">
                                          <p:stCondLst>
                                            <p:cond delay="2260"/>
                                          </p:stCondLst>
                                        </p:cTn>
                                        <p:tgtEl>
                                          <p:spTgt spid="3074"/>
                                        </p:tgtEl>
                                      </p:cBhvr>
                                      <p:to x="100000" y="95000"/>
                                    </p:animScale>
                                    <p:animScale>
                                      <p:cBhvr>
                                        <p:cTn id="31" dur="207" decel="50000">
                                          <p:stCondLst>
                                            <p:cond delay="2293"/>
                                          </p:stCondLst>
                                        </p:cTn>
                                        <p:tgtEl>
                                          <p:spTgt spid="30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620688"/>
            <a:ext cx="8229600" cy="3528392"/>
          </a:xfrm>
        </p:spPr>
        <p:txBody>
          <a:bodyPr>
            <a:normAutofit/>
          </a:bodyPr>
          <a:lstStyle/>
          <a:p>
            <a:pPr marL="0" indent="0" algn="just">
              <a:buNone/>
            </a:pPr>
            <a:r>
              <a:rPr lang="es-MX" sz="2400" b="1" dirty="0">
                <a:solidFill>
                  <a:srgbClr val="000000"/>
                </a:solidFill>
                <a:latin typeface="Comic Sans MS"/>
              </a:rPr>
              <a:t>Sus Propiedades :</a:t>
            </a:r>
            <a:endParaRPr lang="es-MX" sz="2400" b="1" dirty="0">
              <a:solidFill>
                <a:srgbClr val="000000"/>
              </a:solidFill>
              <a:latin typeface="Times New Roman"/>
            </a:endParaRPr>
          </a:p>
          <a:p>
            <a:pPr marL="0" indent="0" algn="just">
              <a:buNone/>
            </a:pPr>
            <a:r>
              <a:rPr lang="es-MX" sz="2400" b="1" dirty="0" smtClean="0">
                <a:solidFill>
                  <a:srgbClr val="000000"/>
                </a:solidFill>
                <a:latin typeface="Comic Sans MS"/>
              </a:rPr>
              <a:t>  -</a:t>
            </a:r>
            <a:r>
              <a:rPr lang="es-MX" sz="2400" b="1" dirty="0" smtClean="0">
                <a:solidFill>
                  <a:srgbClr val="000000"/>
                </a:solidFill>
                <a:latin typeface="Comic Sans MS"/>
              </a:rPr>
              <a:t>Son blandos.</a:t>
            </a:r>
            <a:endParaRPr lang="es-MX" sz="2400" b="1" dirty="0">
              <a:solidFill>
                <a:srgbClr val="000000"/>
              </a:solidFill>
              <a:latin typeface="Times New Roman"/>
            </a:endParaRPr>
          </a:p>
          <a:p>
            <a:pPr marL="0" indent="0" algn="just">
              <a:buNone/>
            </a:pPr>
            <a:r>
              <a:rPr lang="es-MX" sz="2400" b="1" dirty="0" smtClean="0">
                <a:solidFill>
                  <a:srgbClr val="000000"/>
                </a:solidFill>
                <a:latin typeface="Comic Sans MS"/>
              </a:rPr>
              <a:t>  -</a:t>
            </a:r>
            <a:r>
              <a:rPr lang="es-MX" sz="2400" b="1" dirty="0" smtClean="0">
                <a:solidFill>
                  <a:srgbClr val="000000"/>
                </a:solidFill>
                <a:latin typeface="Comic Sans MS"/>
              </a:rPr>
              <a:t>Pueden </a:t>
            </a:r>
            <a:r>
              <a:rPr lang="es-MX" sz="2400" b="1" dirty="0" smtClean="0">
                <a:solidFill>
                  <a:srgbClr val="000000"/>
                </a:solidFill>
                <a:latin typeface="Comic Sans MS"/>
              </a:rPr>
              <a:t>deformarse.</a:t>
            </a:r>
          </a:p>
          <a:p>
            <a:pPr marL="0" indent="0">
              <a:buNone/>
            </a:pPr>
            <a:r>
              <a:rPr lang="es-MX" sz="2400" b="1" dirty="0" smtClean="0">
                <a:solidFill>
                  <a:srgbClr val="000000"/>
                </a:solidFill>
                <a:latin typeface="Comic Sans MS"/>
              </a:rPr>
              <a:t>  -Pueden contraerse.</a:t>
            </a:r>
            <a:br>
              <a:rPr lang="es-MX" sz="2400" b="1" dirty="0" smtClean="0">
                <a:solidFill>
                  <a:srgbClr val="000000"/>
                </a:solidFill>
                <a:latin typeface="Comic Sans MS"/>
              </a:rPr>
            </a:br>
            <a:endParaRPr lang="es-MX" sz="2400" b="1" dirty="0" smtClean="0">
              <a:solidFill>
                <a:srgbClr val="000000"/>
              </a:solidFill>
              <a:latin typeface="Times New Roman"/>
            </a:endParaRPr>
          </a:p>
          <a:p>
            <a:pPr marL="0" indent="0" algn="just">
              <a:buNone/>
            </a:pPr>
            <a:r>
              <a:rPr lang="es-MX" sz="2400" b="1" dirty="0" smtClean="0">
                <a:solidFill>
                  <a:srgbClr val="000000"/>
                </a:solidFill>
                <a:latin typeface="Comic Sans MS"/>
              </a:rPr>
              <a:t>Su </a:t>
            </a:r>
            <a:r>
              <a:rPr lang="es-MX" sz="2400" b="1" dirty="0">
                <a:solidFill>
                  <a:srgbClr val="000000"/>
                </a:solidFill>
                <a:latin typeface="Comic Sans MS"/>
              </a:rPr>
              <a:t>misión esencial es mover las diversas partes del cuerpo apoyándose en los </a:t>
            </a:r>
            <a:r>
              <a:rPr lang="es-MX" sz="2400" b="1" dirty="0" smtClean="0">
                <a:solidFill>
                  <a:srgbClr val="000000"/>
                </a:solidFill>
                <a:latin typeface="Comic Sans MS"/>
              </a:rPr>
              <a:t>huesos. En </a:t>
            </a:r>
            <a:r>
              <a:rPr lang="es-MX" sz="2400" b="1" dirty="0">
                <a:solidFill>
                  <a:srgbClr val="000000"/>
                </a:solidFill>
                <a:latin typeface="Comic Sans MS"/>
              </a:rPr>
              <a:t>el cuerpo humano hay más de 650 </a:t>
            </a:r>
            <a:r>
              <a:rPr lang="es-MX" sz="2400" b="1" dirty="0" smtClean="0">
                <a:solidFill>
                  <a:srgbClr val="000000"/>
                </a:solidFill>
                <a:latin typeface="Comic Sans MS"/>
              </a:rPr>
              <a:t>músculos.</a:t>
            </a:r>
            <a:endParaRPr lang="es-MX" sz="2400" b="1" dirty="0">
              <a:solidFill>
                <a:srgbClr val="000000"/>
              </a:solidFill>
              <a:latin typeface="Times New Roman"/>
            </a:endParaRPr>
          </a:p>
          <a:p>
            <a:pPr marL="0" indent="0">
              <a:buNone/>
            </a:pPr>
            <a:endParaRPr lang="es-MX" dirty="0"/>
          </a:p>
        </p:txBody>
      </p:sp>
      <p:pic>
        <p:nvPicPr>
          <p:cNvPr id="7170" name="Picture 2" descr="http://coolsilkara.files.wordpress.com/2012/11/586566162.jpg"/>
          <p:cNvPicPr>
            <a:picLocks noChangeAspect="1" noChangeArrowheads="1"/>
          </p:cNvPicPr>
          <p:nvPr/>
        </p:nvPicPr>
        <p:blipFill>
          <a:blip r:embed="rId2" cstate="print"/>
          <a:srcRect/>
          <a:stretch>
            <a:fillRect/>
          </a:stretch>
        </p:blipFill>
        <p:spPr bwMode="auto">
          <a:xfrm>
            <a:off x="2699792" y="4149080"/>
            <a:ext cx="3744416" cy="2409826"/>
          </a:xfrm>
          <a:prstGeom prst="rect">
            <a:avLst/>
          </a:prstGeom>
          <a:noFill/>
        </p:spPr>
      </p:pic>
      <p:pic>
        <p:nvPicPr>
          <p:cNvPr id="7172" name="Picture 4" descr="http://clinicastephaneblanc.com/wp-content/uploads/2013/07/Captura-de-pantalla-2013-07-09-a-las-12.40.44.png"/>
          <p:cNvPicPr>
            <a:picLocks noChangeAspect="1" noChangeArrowheads="1"/>
          </p:cNvPicPr>
          <p:nvPr/>
        </p:nvPicPr>
        <p:blipFill>
          <a:blip r:embed="rId3" cstate="print"/>
          <a:srcRect/>
          <a:stretch>
            <a:fillRect/>
          </a:stretch>
        </p:blipFill>
        <p:spPr bwMode="auto">
          <a:xfrm>
            <a:off x="4427984" y="144016"/>
            <a:ext cx="4114031" cy="2420888"/>
          </a:xfrm>
          <a:prstGeom prst="rect">
            <a:avLst/>
          </a:prstGeom>
          <a:noFill/>
        </p:spPr>
      </p:pic>
    </p:spTree>
    <p:extLst>
      <p:ext uri="{BB962C8B-B14F-4D97-AF65-F5344CB8AC3E}">
        <p14:creationId xmlns:p14="http://schemas.microsoft.com/office/powerpoint/2010/main" xmlns="" val="203264059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60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1100"/>
                            </p:stCondLst>
                            <p:childTnLst>
                              <p:par>
                                <p:cTn id="10" presetID="2" presetClass="entr" presetSubtype="4" fill="hold" grpId="0" nodeType="afterEffect">
                                  <p:stCondLst>
                                    <p:cond delay="100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3100"/>
                            </p:stCondLst>
                            <p:childTnLst>
                              <p:par>
                                <p:cTn id="15" presetID="2" presetClass="entr" presetSubtype="4" fill="hold" grpId="0" nodeType="afterEffect">
                                  <p:stCondLst>
                                    <p:cond delay="100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5100"/>
                            </p:stCondLst>
                            <p:childTnLst>
                              <p:par>
                                <p:cTn id="20" presetID="2" presetClass="entr" presetSubtype="4" fill="hold" grpId="0" nodeType="afterEffect">
                                  <p:stCondLst>
                                    <p:cond delay="100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7100"/>
                            </p:stCondLst>
                            <p:childTnLst>
                              <p:par>
                                <p:cTn id="25" presetID="2" presetClass="entr" presetSubtype="4" fill="hold" grpId="0" nodeType="afterEffect">
                                  <p:stCondLst>
                                    <p:cond delay="100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1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692696"/>
            <a:ext cx="5328592" cy="2376264"/>
          </a:xfrm>
        </p:spPr>
        <p:txBody>
          <a:bodyPr>
            <a:normAutofit lnSpcReduction="10000"/>
          </a:bodyPr>
          <a:lstStyle/>
          <a:p>
            <a:pPr marL="0" indent="0" algn="ctr">
              <a:buNone/>
            </a:pPr>
            <a:r>
              <a:rPr lang="es-MX" dirty="0">
                <a:solidFill>
                  <a:srgbClr val="000000"/>
                </a:solidFill>
                <a:latin typeface="Comic Sans MS"/>
              </a:rPr>
              <a:t/>
            </a:r>
            <a:br>
              <a:rPr lang="es-MX" dirty="0">
                <a:solidFill>
                  <a:srgbClr val="000000"/>
                </a:solidFill>
                <a:latin typeface="Comic Sans MS"/>
              </a:rPr>
            </a:br>
            <a:r>
              <a:rPr lang="es-MX" dirty="0">
                <a:solidFill>
                  <a:srgbClr val="000000"/>
                </a:solidFill>
                <a:latin typeface="Comic Sans MS"/>
              </a:rPr>
              <a:t>En la </a:t>
            </a:r>
            <a:r>
              <a:rPr lang="es-MX" dirty="0" smtClean="0">
                <a:solidFill>
                  <a:srgbClr val="000000"/>
                </a:solidFill>
                <a:latin typeface="Comic Sans MS"/>
              </a:rPr>
              <a:t>cabeza:</a:t>
            </a:r>
            <a:r>
              <a:rPr lang="es-MX" dirty="0">
                <a:solidFill>
                  <a:srgbClr val="000000"/>
                </a:solidFill>
                <a:latin typeface="Comic Sans MS"/>
              </a:rPr>
              <a:t> </a:t>
            </a:r>
            <a:br>
              <a:rPr lang="es-MX" dirty="0">
                <a:solidFill>
                  <a:srgbClr val="000000"/>
                </a:solidFill>
                <a:latin typeface="Comic Sans MS"/>
              </a:rPr>
            </a:br>
            <a:r>
              <a:rPr lang="es-MX" dirty="0" smtClean="0">
                <a:solidFill>
                  <a:srgbClr val="000000"/>
                </a:solidFill>
                <a:latin typeface="Comic Sans MS"/>
              </a:rPr>
              <a:t>los </a:t>
            </a:r>
            <a:r>
              <a:rPr lang="es-MX" dirty="0">
                <a:solidFill>
                  <a:srgbClr val="000000"/>
                </a:solidFill>
                <a:latin typeface="Comic Sans MS"/>
              </a:rPr>
              <a:t>que utilizamos para masticar, llamados </a:t>
            </a:r>
            <a:r>
              <a:rPr lang="es-MX" dirty="0" smtClean="0">
                <a:solidFill>
                  <a:srgbClr val="000000"/>
                </a:solidFill>
                <a:latin typeface="Comic Sans MS"/>
              </a:rPr>
              <a:t>maseteros</a:t>
            </a:r>
            <a:r>
              <a:rPr lang="es-MX" dirty="0">
                <a:solidFill>
                  <a:srgbClr val="000000"/>
                </a:solidFill>
                <a:latin typeface="Comic Sans MS"/>
              </a:rPr>
              <a:t>.</a:t>
            </a:r>
            <a:endParaRPr lang="es-MX"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796136" y="836712"/>
            <a:ext cx="2251567" cy="297787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3 Rectángulo"/>
          <p:cNvSpPr/>
          <p:nvPr/>
        </p:nvSpPr>
        <p:spPr>
          <a:xfrm>
            <a:off x="3563888" y="4077072"/>
            <a:ext cx="5219009" cy="2062103"/>
          </a:xfrm>
          <a:prstGeom prst="rect">
            <a:avLst/>
          </a:prstGeom>
        </p:spPr>
        <p:txBody>
          <a:bodyPr wrap="square">
            <a:spAutoFit/>
          </a:bodyPr>
          <a:lstStyle/>
          <a:p>
            <a:pPr lvl="0" algn="ctr">
              <a:spcBef>
                <a:spcPct val="20000"/>
              </a:spcBef>
            </a:pPr>
            <a:r>
              <a:rPr lang="es-MX" sz="3200" dirty="0">
                <a:solidFill>
                  <a:prstClr val="black"/>
                </a:solidFill>
                <a:latin typeface="Comic Sans MS"/>
              </a:rPr>
              <a:t>En el </a:t>
            </a:r>
            <a:r>
              <a:rPr lang="es-MX" sz="3200" dirty="0" smtClean="0">
                <a:solidFill>
                  <a:prstClr val="black"/>
                </a:solidFill>
                <a:latin typeface="Comic Sans MS"/>
              </a:rPr>
              <a:t>cuello</a:t>
            </a:r>
            <a:r>
              <a:rPr lang="es-MX" sz="3200" dirty="0">
                <a:solidFill>
                  <a:prstClr val="black"/>
                </a:solidFill>
                <a:latin typeface="Comic Sans MS"/>
              </a:rPr>
              <a:t>: </a:t>
            </a:r>
            <a:br>
              <a:rPr lang="es-MX" sz="3200" dirty="0">
                <a:solidFill>
                  <a:prstClr val="black"/>
                </a:solidFill>
                <a:latin typeface="Comic Sans MS"/>
              </a:rPr>
            </a:br>
            <a:r>
              <a:rPr lang="es-MX" sz="3200" dirty="0" smtClean="0">
                <a:solidFill>
                  <a:prstClr val="black"/>
                </a:solidFill>
                <a:latin typeface="Comic Sans MS"/>
              </a:rPr>
              <a:t>los </a:t>
            </a:r>
            <a:r>
              <a:rPr lang="es-MX" sz="3200" dirty="0">
                <a:solidFill>
                  <a:prstClr val="black"/>
                </a:solidFill>
                <a:latin typeface="Comic Sans MS"/>
              </a:rPr>
              <a:t>que utilizamos para doblar la cabeza hacia los lados o para hacerla girar.</a:t>
            </a:r>
            <a:endParaRPr lang="es-MX" sz="3200" dirty="0">
              <a:solidFill>
                <a:srgbClr val="000000"/>
              </a:solidFill>
              <a:latin typeface="Times New Roman"/>
            </a:endParaRPr>
          </a:p>
        </p:txBody>
      </p:sp>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043607" y="3645024"/>
            <a:ext cx="2251449" cy="30243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5 CuadroTexto"/>
          <p:cNvSpPr txBox="1"/>
          <p:nvPr/>
        </p:nvSpPr>
        <p:spPr>
          <a:xfrm>
            <a:off x="683568" y="-27384"/>
            <a:ext cx="8259953" cy="1200329"/>
          </a:xfrm>
          <a:prstGeom prst="rect">
            <a:avLst/>
          </a:prstGeom>
          <a:noFill/>
        </p:spPr>
        <p:txBody>
          <a:bodyPr wrap="none" rtlCol="0">
            <a:spAutoFit/>
          </a:bodyPr>
          <a:lstStyle/>
          <a:p>
            <a:r>
              <a:rPr lang="es-ES" sz="3600" b="1" dirty="0" smtClean="0"/>
              <a:t>LOS MÚSCULOS MÁS IMPORTANTES SON: </a:t>
            </a:r>
          </a:p>
          <a:p>
            <a:endParaRPr lang="es-ES" sz="3600" b="1" dirty="0"/>
          </a:p>
        </p:txBody>
      </p:sp>
    </p:spTree>
    <p:extLst>
      <p:ext uri="{BB962C8B-B14F-4D97-AF65-F5344CB8AC3E}">
        <p14:creationId xmlns:p14="http://schemas.microsoft.com/office/powerpoint/2010/main" xmlns="" val="147075193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6" presetClass="entr" presetSubtype="16" fill="hold" nodeType="after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circle(in)">
                                      <p:cBhvr>
                                        <p:cTn id="12" dur="1000"/>
                                        <p:tgtEl>
                                          <p:spTgt spid="4098"/>
                                        </p:tgtEl>
                                      </p:cBhvr>
                                    </p:animEffect>
                                  </p:childTnLst>
                                </p:cTn>
                              </p:par>
                            </p:childTnLst>
                          </p:cTn>
                        </p:par>
                        <p:par>
                          <p:cTn id="13" fill="hold">
                            <p:stCondLst>
                              <p:cond delay="1500"/>
                            </p:stCondLst>
                            <p:childTnLst>
                              <p:par>
                                <p:cTn id="14" presetID="2" presetClass="entr" presetSubtype="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1+#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6" presetClass="entr" presetSubtype="16" fill="hold" nodeType="afterEffect">
                                  <p:stCondLst>
                                    <p:cond delay="0"/>
                                  </p:stCondLst>
                                  <p:childTnLst>
                                    <p:set>
                                      <p:cBhvr>
                                        <p:cTn id="20" dur="1" fill="hold">
                                          <p:stCondLst>
                                            <p:cond delay="0"/>
                                          </p:stCondLst>
                                        </p:cTn>
                                        <p:tgtEl>
                                          <p:spTgt spid="4099"/>
                                        </p:tgtEl>
                                        <p:attrNameLst>
                                          <p:attrName>style.visibility</p:attrName>
                                        </p:attrNameLst>
                                      </p:cBhvr>
                                      <p:to>
                                        <p:strVal val="visible"/>
                                      </p:to>
                                    </p:set>
                                    <p:animEffect transition="in" filter="circle(in)">
                                      <p:cBhvr>
                                        <p:cTn id="21" dur="1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71600" y="620688"/>
            <a:ext cx="4546848" cy="2116832"/>
          </a:xfrm>
        </p:spPr>
        <p:txBody>
          <a:bodyPr>
            <a:normAutofit/>
          </a:bodyPr>
          <a:lstStyle/>
          <a:p>
            <a:pPr marL="0" indent="0" algn="ctr">
              <a:buNone/>
            </a:pPr>
            <a:r>
              <a:rPr lang="es-MX" dirty="0">
                <a:solidFill>
                  <a:srgbClr val="000000"/>
                </a:solidFill>
                <a:latin typeface="Comic Sans MS"/>
              </a:rPr>
              <a:t>En el </a:t>
            </a:r>
            <a:r>
              <a:rPr lang="es-MX" dirty="0" smtClean="0">
                <a:solidFill>
                  <a:srgbClr val="000000"/>
                </a:solidFill>
                <a:latin typeface="Comic Sans MS"/>
              </a:rPr>
              <a:t>t</a:t>
            </a:r>
            <a:r>
              <a:rPr lang="es-MX" dirty="0" smtClean="0">
                <a:latin typeface="Comic Sans MS"/>
              </a:rPr>
              <a:t>ronco</a:t>
            </a:r>
            <a:r>
              <a:rPr lang="es-MX" dirty="0">
                <a:solidFill>
                  <a:srgbClr val="000000"/>
                </a:solidFill>
                <a:latin typeface="Comic Sans MS"/>
              </a:rPr>
              <a:t>:</a:t>
            </a:r>
            <a:r>
              <a:rPr lang="es-MX" dirty="0" smtClean="0">
                <a:solidFill>
                  <a:srgbClr val="000000"/>
                </a:solidFill>
                <a:latin typeface="Comic Sans MS"/>
              </a:rPr>
              <a:t> </a:t>
            </a:r>
            <a:r>
              <a:rPr lang="es-MX" dirty="0"/>
              <a:t/>
            </a:r>
            <a:br>
              <a:rPr lang="es-MX" dirty="0"/>
            </a:br>
            <a:r>
              <a:rPr lang="es-MX" dirty="0" smtClean="0">
                <a:solidFill>
                  <a:srgbClr val="000000"/>
                </a:solidFill>
                <a:latin typeface="Comic Sans MS"/>
              </a:rPr>
              <a:t>los utilizados principalmente en la respiración.</a:t>
            </a:r>
            <a:endParaRPr lang="es-MX"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508104" y="371429"/>
            <a:ext cx="1944216" cy="284154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3 Rectángulo"/>
          <p:cNvSpPr/>
          <p:nvPr/>
        </p:nvSpPr>
        <p:spPr>
          <a:xfrm>
            <a:off x="3275856" y="4365104"/>
            <a:ext cx="4572000" cy="1569660"/>
          </a:xfrm>
          <a:prstGeom prst="rect">
            <a:avLst/>
          </a:prstGeom>
        </p:spPr>
        <p:txBody>
          <a:bodyPr>
            <a:spAutoFit/>
          </a:bodyPr>
          <a:lstStyle/>
          <a:p>
            <a:pPr lvl="0" algn="ctr">
              <a:spcBef>
                <a:spcPct val="20000"/>
              </a:spcBef>
            </a:pPr>
            <a:r>
              <a:rPr lang="es-MX" sz="3200" b="1" dirty="0">
                <a:solidFill>
                  <a:srgbClr val="000000"/>
                </a:solidFill>
                <a:latin typeface="Comic Sans MS"/>
              </a:rPr>
              <a:t>Los </a:t>
            </a:r>
            <a:r>
              <a:rPr lang="es-MX" sz="3200" b="1" dirty="0">
                <a:solidFill>
                  <a:prstClr val="black"/>
                </a:solidFill>
                <a:latin typeface="Comic Sans MS"/>
              </a:rPr>
              <a:t>b</a:t>
            </a:r>
            <a:r>
              <a:rPr lang="es-MX" sz="3200" b="1" dirty="0" smtClean="0">
                <a:solidFill>
                  <a:prstClr val="black"/>
                </a:solidFill>
                <a:latin typeface="Comic Sans MS"/>
              </a:rPr>
              <a:t>razos</a:t>
            </a:r>
            <a:r>
              <a:rPr lang="es-MX" sz="3200" b="1" dirty="0">
                <a:solidFill>
                  <a:srgbClr val="000000"/>
                </a:solidFill>
                <a:latin typeface="Comic Sans MS"/>
              </a:rPr>
              <a:t>: </a:t>
            </a:r>
            <a:r>
              <a:rPr lang="es-MX" sz="3200" b="1" dirty="0">
                <a:solidFill>
                  <a:prstClr val="black"/>
                </a:solidFill>
              </a:rPr>
              <a:t/>
            </a:r>
            <a:br>
              <a:rPr lang="es-MX" sz="3200" b="1" dirty="0">
                <a:solidFill>
                  <a:prstClr val="black"/>
                </a:solidFill>
              </a:rPr>
            </a:br>
            <a:r>
              <a:rPr lang="es-MX" sz="3200" b="1" dirty="0" smtClean="0">
                <a:solidFill>
                  <a:prstClr val="black"/>
                </a:solidFill>
              </a:rPr>
              <a:t>los </a:t>
            </a:r>
            <a:r>
              <a:rPr lang="es-MX" sz="3200" b="1" dirty="0">
                <a:solidFill>
                  <a:prstClr val="black"/>
                </a:solidFill>
              </a:rPr>
              <a:t>usamos cuando estiramos en brazo. </a:t>
            </a:r>
          </a:p>
        </p:txBody>
      </p:sp>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259632" y="3952924"/>
            <a:ext cx="1800200" cy="242840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48770179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6" presetClass="entr" presetSubtype="16" fill="hold" nodeType="after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circle(in)">
                                      <p:cBhvr>
                                        <p:cTn id="12" dur="1000"/>
                                        <p:tgtEl>
                                          <p:spTgt spid="6146"/>
                                        </p:tgtEl>
                                      </p:cBhvr>
                                    </p:animEffect>
                                  </p:childTnLst>
                                </p:cTn>
                              </p:par>
                            </p:childTnLst>
                          </p:cTn>
                        </p:par>
                        <p:par>
                          <p:cTn id="13" fill="hold">
                            <p:stCondLst>
                              <p:cond delay="1500"/>
                            </p:stCondLst>
                            <p:childTnLst>
                              <p:par>
                                <p:cTn id="14" presetID="2" presetClass="entr" presetSubtype="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1+#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6" presetClass="entr" presetSubtype="16" fill="hold" nodeType="afterEffect">
                                  <p:stCondLst>
                                    <p:cond delay="0"/>
                                  </p:stCondLst>
                                  <p:childTnLst>
                                    <p:set>
                                      <p:cBhvr>
                                        <p:cTn id="20" dur="1" fill="hold">
                                          <p:stCondLst>
                                            <p:cond delay="0"/>
                                          </p:stCondLst>
                                        </p:cTn>
                                        <p:tgtEl>
                                          <p:spTgt spid="6147"/>
                                        </p:tgtEl>
                                        <p:attrNameLst>
                                          <p:attrName>style.visibility</p:attrName>
                                        </p:attrNameLst>
                                      </p:cBhvr>
                                      <p:to>
                                        <p:strVal val="visible"/>
                                      </p:to>
                                    </p:set>
                                    <p:animEffect transition="in" filter="circle(in)">
                                      <p:cBhvr>
                                        <p:cTn id="21" dur="1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835696" y="188640"/>
            <a:ext cx="5842992" cy="2548879"/>
          </a:xfrm>
        </p:spPr>
        <p:txBody>
          <a:bodyPr/>
          <a:lstStyle/>
          <a:p>
            <a:pPr marL="0" indent="0" algn="ctr">
              <a:buNone/>
            </a:pPr>
            <a:endParaRPr lang="es-MX" dirty="0" smtClean="0">
              <a:latin typeface="Comic Sans MS"/>
            </a:endParaRPr>
          </a:p>
          <a:p>
            <a:pPr marL="0" indent="0" algn="ctr">
              <a:buNone/>
            </a:pPr>
            <a:r>
              <a:rPr lang="es-MX" dirty="0" smtClean="0">
                <a:latin typeface="Comic Sans MS"/>
              </a:rPr>
              <a:t>Extremidades inferiores</a:t>
            </a:r>
            <a:r>
              <a:rPr lang="es-MX" dirty="0" smtClean="0">
                <a:solidFill>
                  <a:srgbClr val="000000"/>
                </a:solidFill>
                <a:latin typeface="Comic Sans MS"/>
              </a:rPr>
              <a:t>:</a:t>
            </a:r>
            <a:r>
              <a:rPr lang="es-MX" dirty="0"/>
              <a:t/>
            </a:r>
            <a:br>
              <a:rPr lang="es-MX" dirty="0"/>
            </a:br>
            <a:r>
              <a:rPr lang="es-MX" dirty="0" smtClean="0"/>
              <a:t>con estos músculos caminamos.</a:t>
            </a:r>
            <a:endParaRPr lang="es-MX" dirty="0"/>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302824" y="2144812"/>
            <a:ext cx="3285399" cy="43805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13990739"/>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6" presetClass="entr" presetSubtype="16" fill="hold" nodeType="after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circle(in)">
                                      <p:cBhvr>
                                        <p:cTn id="12" dur="1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258816" cy="6336704"/>
          </a:xfrm>
        </p:spPr>
        <p:txBody>
          <a:bodyPr>
            <a:normAutofit fontScale="92500" lnSpcReduction="10000"/>
          </a:bodyPr>
          <a:lstStyle/>
          <a:p>
            <a:pPr marL="0" indent="0" algn="just">
              <a:buNone/>
            </a:pPr>
            <a:r>
              <a:rPr lang="es-MX" sz="2800" b="1" dirty="0">
                <a:solidFill>
                  <a:srgbClr val="000000"/>
                </a:solidFill>
                <a:latin typeface="Comic Sans MS"/>
              </a:rPr>
              <a:t>Los músculos realizan el trabajo de extensión y de flexión, para aquello tiran de los huesos, que hacen de </a:t>
            </a:r>
            <a:r>
              <a:rPr lang="es-MX" sz="2800" b="1" dirty="0" smtClean="0">
                <a:solidFill>
                  <a:srgbClr val="000000"/>
                </a:solidFill>
                <a:latin typeface="Comic Sans MS"/>
              </a:rPr>
              <a:t>palancas. Otro </a:t>
            </a:r>
            <a:r>
              <a:rPr lang="es-MX" sz="2800" b="1" dirty="0">
                <a:solidFill>
                  <a:srgbClr val="000000"/>
                </a:solidFill>
                <a:latin typeface="Comic Sans MS"/>
              </a:rPr>
              <a:t>efecto de trabajo de los músculos es la producción de calor, lo que interviene en la regulación de los centros nerviosos. En ellos se reciben las sensaciones, para que el sistema nervioso elabore las respuestas conscientes a dichas </a:t>
            </a:r>
            <a:r>
              <a:rPr lang="es-MX" sz="2800" b="1" dirty="0" smtClean="0">
                <a:solidFill>
                  <a:srgbClr val="000000"/>
                </a:solidFill>
                <a:latin typeface="Comic Sans MS"/>
              </a:rPr>
              <a:t>sensaciones. </a:t>
            </a:r>
          </a:p>
          <a:p>
            <a:pPr marL="0" indent="0" algn="ctr">
              <a:buNone/>
            </a:pPr>
            <a:endParaRPr lang="es-MX" dirty="0">
              <a:solidFill>
                <a:srgbClr val="000000"/>
              </a:solidFill>
              <a:latin typeface="Times New Roman"/>
            </a:endParaRPr>
          </a:p>
          <a:p>
            <a:endParaRPr lang="es-MX" dirty="0"/>
          </a:p>
        </p:txBody>
      </p:sp>
      <p:pic>
        <p:nvPicPr>
          <p:cNvPr id="2050" name="Picture 2" descr="http://ceibal.edu.uy/UserFiles/P0001/ODEA/ORIGINAL/100529_locomotor.elp/musc_art.jpg"/>
          <p:cNvPicPr>
            <a:picLocks noChangeAspect="1" noChangeArrowheads="1"/>
          </p:cNvPicPr>
          <p:nvPr/>
        </p:nvPicPr>
        <p:blipFill>
          <a:blip r:embed="rId2" cstate="print"/>
          <a:srcRect/>
          <a:stretch>
            <a:fillRect/>
          </a:stretch>
        </p:blipFill>
        <p:spPr bwMode="auto">
          <a:xfrm>
            <a:off x="5004048" y="1124744"/>
            <a:ext cx="3810000" cy="4213473"/>
          </a:xfrm>
          <a:prstGeom prst="rect">
            <a:avLst/>
          </a:prstGeom>
          <a:noFill/>
        </p:spPr>
      </p:pic>
    </p:spTree>
    <p:extLst>
      <p:ext uri="{BB962C8B-B14F-4D97-AF65-F5344CB8AC3E}">
        <p14:creationId xmlns:p14="http://schemas.microsoft.com/office/powerpoint/2010/main" xmlns="" val="429884528"/>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angloamericana.com.pe/wp-content/uploads/2014/08/calambres-300x300.jpg"/>
          <p:cNvPicPr>
            <a:picLocks noChangeAspect="1" noChangeArrowheads="1"/>
          </p:cNvPicPr>
          <p:nvPr/>
        </p:nvPicPr>
        <p:blipFill>
          <a:blip r:embed="rId2" cstate="print"/>
          <a:srcRect/>
          <a:stretch>
            <a:fillRect/>
          </a:stretch>
        </p:blipFill>
        <p:spPr bwMode="auto">
          <a:xfrm>
            <a:off x="4954860" y="980728"/>
            <a:ext cx="4225652" cy="4225652"/>
          </a:xfrm>
          <a:prstGeom prst="rect">
            <a:avLst/>
          </a:prstGeom>
          <a:noFill/>
        </p:spPr>
      </p:pic>
      <p:sp>
        <p:nvSpPr>
          <p:cNvPr id="3" name="2 Título"/>
          <p:cNvSpPr>
            <a:spLocks noGrp="1"/>
          </p:cNvSpPr>
          <p:nvPr>
            <p:ph type="title"/>
          </p:nvPr>
        </p:nvSpPr>
        <p:spPr>
          <a:xfrm>
            <a:off x="313184" y="332656"/>
            <a:ext cx="5194920" cy="5832648"/>
          </a:xfrm>
        </p:spPr>
        <p:txBody>
          <a:bodyPr>
            <a:noAutofit/>
          </a:bodyPr>
          <a:lstStyle/>
          <a:p>
            <a:pPr algn="just"/>
            <a:r>
              <a:rPr lang="es-MX" sz="2400" b="1" dirty="0" smtClean="0">
                <a:solidFill>
                  <a:srgbClr val="000000"/>
                </a:solidFill>
                <a:latin typeface="Comic Sans MS"/>
              </a:rPr>
              <a:t>Los músculos gastan mucho oxígeno y glucosa, cuando el esfuerzo es muy fuerte y prolongado, provocando que los músculos no alcancen a satisfacer sus necesidades, dan como resultado los calambres y fatigas musculares por acumulación de toxinas musculares, estos estados desaparecen con descanso y masajes que activen la circulación, para que la sangre arrastre las toxinas presentes en la musculatura.</a:t>
            </a:r>
            <a:endParaRPr lang="es-MX" sz="2400" b="1" dirty="0"/>
          </a:p>
        </p:txBody>
      </p:sp>
    </p:spTree>
    <p:extLst>
      <p:ext uri="{BB962C8B-B14F-4D97-AF65-F5344CB8AC3E}">
        <p14:creationId xmlns:p14="http://schemas.microsoft.com/office/powerpoint/2010/main" xmlns="" val="379740040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174</TotalTime>
  <Words>190</Words>
  <Application>Microsoft Office PowerPoint</Application>
  <PresentationFormat>Presentación en pantalla (4:3)</PresentationFormat>
  <Paragraphs>27</Paragraphs>
  <Slides>10</Slides>
  <Notes>1</Notes>
  <HiddenSlides>0</HiddenSlides>
  <MMClips>0</MMClips>
  <ScaleCrop>false</ScaleCrop>
  <HeadingPairs>
    <vt:vector size="6" baseType="variant">
      <vt:variant>
        <vt:lpstr>Tema</vt:lpstr>
      </vt:variant>
      <vt:variant>
        <vt:i4>1</vt:i4>
      </vt:variant>
      <vt:variant>
        <vt:lpstr>Títulos de diapositiva</vt:lpstr>
      </vt:variant>
      <vt:variant>
        <vt:i4>10</vt:i4>
      </vt:variant>
      <vt:variant>
        <vt:lpstr>Presentaciones personalizadas</vt:lpstr>
      </vt:variant>
      <vt:variant>
        <vt:i4>1</vt:i4>
      </vt:variant>
    </vt:vector>
  </HeadingPairs>
  <TitlesOfParts>
    <vt:vector size="12" baseType="lpstr">
      <vt:lpstr>Tema de Office</vt:lpstr>
      <vt:lpstr>SISTEMA MUSCULAR</vt:lpstr>
      <vt:lpstr>Diapositiva 2</vt:lpstr>
      <vt:lpstr>Diapositiva 3</vt:lpstr>
      <vt:lpstr>Diapositiva 4</vt:lpstr>
      <vt:lpstr>Diapositiva 5</vt:lpstr>
      <vt:lpstr>Diapositiva 6</vt:lpstr>
      <vt:lpstr>Diapositiva 7</vt:lpstr>
      <vt:lpstr>Diapositiva 8</vt:lpstr>
      <vt:lpstr>Diapositiva 9</vt:lpstr>
      <vt:lpstr>Los músculos gastan mucho oxígeno y glucosa, cuando el esfuerzo es muy fuerte y prolongado, provocando que los músculos no alcancen a satisfacer sus necesidades, dan como resultado los calambres y fatigas musculares por acumulación de toxinas musculares, estos estados desaparecen con descanso y masajes que activen la circulación, para que la sangre arrastre las toxinas presentes en la musculatura.</vt:lpstr>
      <vt:lpstr>Presentación personalizada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 MUSCULAR</dc:title>
  <dc:creator>PAOLA</dc:creator>
  <cp:lastModifiedBy>usuario</cp:lastModifiedBy>
  <cp:revision>22</cp:revision>
  <dcterms:created xsi:type="dcterms:W3CDTF">2014-05-09T04:03:06Z</dcterms:created>
  <dcterms:modified xsi:type="dcterms:W3CDTF">2015-02-24T23:00:40Z</dcterms:modified>
</cp:coreProperties>
</file>