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5"/>
  </p:notesMasterIdLst>
  <p:sldIdLst>
    <p:sldId id="256" r:id="rId2"/>
    <p:sldId id="278" r:id="rId3"/>
    <p:sldId id="275" r:id="rId4"/>
    <p:sldId id="271" r:id="rId5"/>
    <p:sldId id="272" r:id="rId6"/>
    <p:sldId id="257" r:id="rId7"/>
    <p:sldId id="270" r:id="rId8"/>
    <p:sldId id="267" r:id="rId9"/>
    <p:sldId id="273" r:id="rId10"/>
    <p:sldId id="274" r:id="rId11"/>
    <p:sldId id="258" r:id="rId12"/>
    <p:sldId id="259" r:id="rId13"/>
    <p:sldId id="260" r:id="rId14"/>
    <p:sldId id="262" r:id="rId15"/>
    <p:sldId id="264" r:id="rId16"/>
    <p:sldId id="268" r:id="rId17"/>
    <p:sldId id="269" r:id="rId18"/>
    <p:sldId id="263" r:id="rId19"/>
    <p:sldId id="261" r:id="rId20"/>
    <p:sldId id="265" r:id="rId21"/>
    <p:sldId id="266" r:id="rId22"/>
    <p:sldId id="277" r:id="rId23"/>
    <p:sldId id="276" r:id="rId24"/>
  </p:sldIdLst>
  <p:sldSz cx="9144000" cy="6858000" type="screen4x3"/>
  <p:notesSz cx="9144000" cy="6858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D1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2" d="100"/>
          <a:sy n="62" d="100"/>
        </p:scale>
        <p:origin x="-1374" y="-3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F0990919-4CC4-4747-83FB-7DDB2498F8A8}" type="datetimeFigureOut">
              <a:rPr lang="es-MX" smtClean="0"/>
              <a:pPr/>
              <a:t>06/03/2015</a:t>
            </a:fld>
            <a:endParaRPr lang="es-MX"/>
          </a:p>
        </p:txBody>
      </p:sp>
      <p:sp>
        <p:nvSpPr>
          <p:cNvPr id="4" name="3 Marcador de imagen de diapositiva"/>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9BE23A4A-E5F7-4FB7-B72F-6DB7D1260219}" type="slidenum">
              <a:rPr lang="es-MX" smtClean="0"/>
              <a:pPr/>
              <a:t>‹Nº›</a:t>
            </a:fld>
            <a:endParaRPr lang="es-MX"/>
          </a:p>
        </p:txBody>
      </p:sp>
    </p:spTree>
    <p:extLst>
      <p:ext uri="{BB962C8B-B14F-4D97-AF65-F5344CB8AC3E}">
        <p14:creationId xmlns:p14="http://schemas.microsoft.com/office/powerpoint/2010/main" val="2395277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9BE23A4A-E5F7-4FB7-B72F-6DB7D1260219}" type="slidenum">
              <a:rPr lang="es-MX" smtClean="0"/>
              <a:pPr/>
              <a:t>18</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bwMode="gray">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ctrTitle"/>
          </p:nvPr>
        </p:nvSpPr>
        <p:spPr>
          <a:xfrm>
            <a:off x="228600" y="3886200"/>
            <a:ext cx="8610600" cy="998538"/>
          </a:xfrm>
        </p:spPr>
        <p:txBody>
          <a:bodyPr/>
          <a:lstStyle>
            <a:lvl1pPr algn="ctr">
              <a:defRPr>
                <a:solidFill>
                  <a:schemeClr val="tx1"/>
                </a:solidFill>
              </a:defRPr>
            </a:lvl1pPr>
          </a:lstStyle>
          <a:p>
            <a:r>
              <a:rPr lang="es-ES" smtClean="0"/>
              <a:t>Haga clic para modificar el estilo de título del patrón</a:t>
            </a:r>
            <a:endParaRPr lang="es-ES"/>
          </a:p>
        </p:txBody>
      </p:sp>
      <p:sp>
        <p:nvSpPr>
          <p:cNvPr id="62467" name="Rectangle 3"/>
          <p:cNvSpPr>
            <a:spLocks noGrp="1" noChangeArrowheads="1"/>
          </p:cNvSpPr>
          <p:nvPr>
            <p:ph type="subTitle" idx="1"/>
          </p:nvPr>
        </p:nvSpPr>
        <p:spPr>
          <a:xfrm>
            <a:off x="228600" y="4953000"/>
            <a:ext cx="8610600" cy="838200"/>
          </a:xfrm>
        </p:spPr>
        <p:txBody>
          <a:bodyPr/>
          <a:lstStyle>
            <a:lvl1pPr marL="0" indent="0" algn="ctr">
              <a:buFont typeface="Wingdings" pitchFamily="2" charset="2"/>
              <a:buNone/>
              <a:defRPr b="1"/>
            </a:lvl1pPr>
          </a:lstStyle>
          <a:p>
            <a:r>
              <a:rPr lang="es-ES" smtClean="0"/>
              <a:t>Haga clic para modificar el estilo de subtítulo del patrón</a:t>
            </a:r>
            <a:endParaRPr lang="es-ES"/>
          </a:p>
        </p:txBody>
      </p:sp>
      <p:sp>
        <p:nvSpPr>
          <p:cNvPr id="62472" name="Rectangle 8"/>
          <p:cNvSpPr>
            <a:spLocks noGrp="1" noChangeArrowheads="1"/>
          </p:cNvSpPr>
          <p:nvPr>
            <p:ph type="dt" sz="quarter" idx="2"/>
          </p:nvPr>
        </p:nvSpPr>
        <p:spPr/>
        <p:txBody>
          <a:bodyPr/>
          <a:lstStyle>
            <a:lvl1pPr>
              <a:defRPr/>
            </a:lvl1pPr>
          </a:lstStyle>
          <a:p>
            <a:fld id="{6F1B552B-1D2A-4EBC-8EBC-D3EED4B44D57}" type="datetimeFigureOut">
              <a:rPr lang="es-ES" smtClean="0"/>
              <a:pPr/>
              <a:t>06/03/2015</a:t>
            </a:fld>
            <a:endParaRPr lang="es-ES" dirty="0"/>
          </a:p>
        </p:txBody>
      </p:sp>
      <p:sp>
        <p:nvSpPr>
          <p:cNvPr id="62473" name="Rectangle 9"/>
          <p:cNvSpPr>
            <a:spLocks noGrp="1" noChangeArrowheads="1"/>
          </p:cNvSpPr>
          <p:nvPr>
            <p:ph type="ftr" sz="quarter" idx="3"/>
          </p:nvPr>
        </p:nvSpPr>
        <p:spPr/>
        <p:txBody>
          <a:bodyPr/>
          <a:lstStyle>
            <a:lvl1pPr>
              <a:defRPr/>
            </a:lvl1pPr>
          </a:lstStyle>
          <a:p>
            <a:endParaRPr lang="es-ES" dirty="0"/>
          </a:p>
        </p:txBody>
      </p:sp>
      <p:sp>
        <p:nvSpPr>
          <p:cNvPr id="62474" name="Rectangle 10"/>
          <p:cNvSpPr>
            <a:spLocks noGrp="1" noChangeArrowheads="1"/>
          </p:cNvSpPr>
          <p:nvPr>
            <p:ph type="sldNum" sz="quarter" idx="4"/>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4"/>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228601" y="1676400"/>
            <a:ext cx="42291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10101" y="1676400"/>
            <a:ext cx="42291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6" name="5 Marcador de pie de página"/>
          <p:cNvSpPr>
            <a:spLocks noGrp="1"/>
          </p:cNvSpPr>
          <p:nvPr>
            <p:ph type="ftr" sz="quarter" idx="11"/>
          </p:nvPr>
        </p:nvSpPr>
        <p:spPr/>
        <p:txBody>
          <a:bodyPr/>
          <a:lstStyle>
            <a:lvl1pPr>
              <a:defRPr/>
            </a:lvl1pPr>
          </a:lstStyle>
          <a:p>
            <a:endParaRPr lang="es-ES" dirty="0"/>
          </a:p>
        </p:txBody>
      </p:sp>
      <p:sp>
        <p:nvSpPr>
          <p:cNvPr id="7" name="6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8" name="7 Marcador de pie de página"/>
          <p:cNvSpPr>
            <a:spLocks noGrp="1"/>
          </p:cNvSpPr>
          <p:nvPr>
            <p:ph type="ftr" sz="quarter" idx="11"/>
          </p:nvPr>
        </p:nvSpPr>
        <p:spPr/>
        <p:txBody>
          <a:bodyPr/>
          <a:lstStyle>
            <a:lvl1pPr>
              <a:defRPr/>
            </a:lvl1pPr>
          </a:lstStyle>
          <a:p>
            <a:endParaRPr lang="es-ES" dirty="0"/>
          </a:p>
        </p:txBody>
      </p:sp>
      <p:sp>
        <p:nvSpPr>
          <p:cNvPr id="9" name="8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4" name="3 Marcador de pie de página"/>
          <p:cNvSpPr>
            <a:spLocks noGrp="1"/>
          </p:cNvSpPr>
          <p:nvPr>
            <p:ph type="ftr" sz="quarter" idx="11"/>
          </p:nvPr>
        </p:nvSpPr>
        <p:spPr/>
        <p:txBody>
          <a:bodyPr/>
          <a:lstStyle>
            <a:lvl1pPr>
              <a:defRPr/>
            </a:lvl1pPr>
          </a:lstStyle>
          <a:p>
            <a:endParaRPr lang="es-ES" dirty="0"/>
          </a:p>
        </p:txBody>
      </p:sp>
      <p:sp>
        <p:nvSpPr>
          <p:cNvPr id="5" name="4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3" name="2 Marcador de pie de página"/>
          <p:cNvSpPr>
            <a:spLocks noGrp="1"/>
          </p:cNvSpPr>
          <p:nvPr>
            <p:ph type="ftr" sz="quarter" idx="11"/>
          </p:nvPr>
        </p:nvSpPr>
        <p:spPr/>
        <p:txBody>
          <a:bodyPr/>
          <a:lstStyle>
            <a:lvl1pPr>
              <a:defRPr/>
            </a:lvl1pPr>
          </a:lstStyle>
          <a:p>
            <a:endParaRPr lang="es-ES" dirty="0"/>
          </a:p>
        </p:txBody>
      </p:sp>
      <p:sp>
        <p:nvSpPr>
          <p:cNvPr id="4" name="3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6" name="5 Marcador de pie de página"/>
          <p:cNvSpPr>
            <a:spLocks noGrp="1"/>
          </p:cNvSpPr>
          <p:nvPr>
            <p:ph type="ftr" sz="quarter" idx="11"/>
          </p:nvPr>
        </p:nvSpPr>
        <p:spPr/>
        <p:txBody>
          <a:bodyPr/>
          <a:lstStyle>
            <a:lvl1pPr>
              <a:defRPr/>
            </a:lvl1pPr>
          </a:lstStyle>
          <a:p>
            <a:endParaRPr lang="es-ES" dirty="0"/>
          </a:p>
        </p:txBody>
      </p:sp>
      <p:sp>
        <p:nvSpPr>
          <p:cNvPr id="7" name="6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1"/>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s-ES" dirty="0"/>
          </a:p>
        </p:txBody>
      </p:sp>
      <p:sp>
        <p:nvSpPr>
          <p:cNvPr id="4" name="3 Marcador de texto"/>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6" name="5 Marcador de pie de página"/>
          <p:cNvSpPr>
            <a:spLocks noGrp="1"/>
          </p:cNvSpPr>
          <p:nvPr>
            <p:ph type="ftr" sz="quarter" idx="11"/>
          </p:nvPr>
        </p:nvSpPr>
        <p:spPr/>
        <p:txBody>
          <a:bodyPr/>
          <a:lstStyle>
            <a:lvl1pPr>
              <a:defRPr/>
            </a:lvl1pPr>
          </a:lstStyle>
          <a:p>
            <a:endParaRPr lang="es-ES" dirty="0"/>
          </a:p>
        </p:txBody>
      </p:sp>
      <p:sp>
        <p:nvSpPr>
          <p:cNvPr id="7" name="6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86549" y="152400"/>
            <a:ext cx="2152651" cy="64008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228601" y="152400"/>
            <a:ext cx="6305551" cy="6400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F1B552B-1D2A-4EBC-8EBC-D3EED4B44D57}" type="datetimeFigureOut">
              <a:rPr lang="es-ES" smtClean="0"/>
              <a:pPr/>
              <a:t>06/03/2015</a:t>
            </a:fld>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FDECA3AD-39F2-4A2A-9C74-48EAC0230421}"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bwMode="auto">
          <a:xfrm>
            <a:off x="1371600" y="1524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a:t>
            </a:r>
          </a:p>
        </p:txBody>
      </p:sp>
      <p:sp>
        <p:nvSpPr>
          <p:cNvPr id="61443" name="Rectangle 3"/>
          <p:cNvSpPr>
            <a:spLocks noGrp="1" noChangeArrowheads="1"/>
          </p:cNvSpPr>
          <p:nvPr>
            <p:ph type="body" idx="1"/>
          </p:nvPr>
        </p:nvSpPr>
        <p:spPr bwMode="auto">
          <a:xfrm>
            <a:off x="228600" y="1676400"/>
            <a:ext cx="8610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los estilos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1447" name="Rectangle 7"/>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6F1B552B-1D2A-4EBC-8EBC-D3EED4B44D57}" type="datetimeFigureOut">
              <a:rPr lang="es-ES" smtClean="0"/>
              <a:pPr/>
              <a:t>06/03/2015</a:t>
            </a:fld>
            <a:endParaRPr lang="es-ES" dirty="0"/>
          </a:p>
        </p:txBody>
      </p:sp>
      <p:sp>
        <p:nvSpPr>
          <p:cNvPr id="61448" name="Rectangle 8"/>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dirty="0"/>
          </a:p>
        </p:txBody>
      </p:sp>
      <p:sp>
        <p:nvSpPr>
          <p:cNvPr id="61449" name="Rectangle 9"/>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Arial" charset="0"/>
              </a:defRPr>
            </a:lvl1pPr>
          </a:lstStyle>
          <a:p>
            <a:fld id="{FDECA3AD-39F2-4A2A-9C74-48EAC0230421}"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fontAlgn="base" hangingPunct="1">
        <a:spcBef>
          <a:spcPct val="0"/>
        </a:spcBef>
        <a:spcAft>
          <a:spcPct val="0"/>
        </a:spcAft>
        <a:defRPr kumimoji="1" sz="4400" b="1">
          <a:solidFill>
            <a:schemeClr val="bg1"/>
          </a:solidFill>
          <a:latin typeface="+mj-lt"/>
          <a:ea typeface="+mj-ea"/>
          <a:cs typeface="+mj-cs"/>
        </a:defRPr>
      </a:lvl1pPr>
      <a:lvl2pPr algn="l" rtl="0" eaLnBrk="1" fontAlgn="base" hangingPunct="1">
        <a:spcBef>
          <a:spcPct val="0"/>
        </a:spcBef>
        <a:spcAft>
          <a:spcPct val="0"/>
        </a:spcAft>
        <a:defRPr kumimoji="1" sz="4400" b="1">
          <a:solidFill>
            <a:schemeClr val="bg1"/>
          </a:solidFill>
          <a:latin typeface="Arial" charset="0"/>
        </a:defRPr>
      </a:lvl2pPr>
      <a:lvl3pPr algn="l" rtl="0" eaLnBrk="1" fontAlgn="base" hangingPunct="1">
        <a:spcBef>
          <a:spcPct val="0"/>
        </a:spcBef>
        <a:spcAft>
          <a:spcPct val="0"/>
        </a:spcAft>
        <a:defRPr kumimoji="1" sz="4400" b="1">
          <a:solidFill>
            <a:schemeClr val="bg1"/>
          </a:solidFill>
          <a:latin typeface="Arial" charset="0"/>
        </a:defRPr>
      </a:lvl3pPr>
      <a:lvl4pPr algn="l" rtl="0" eaLnBrk="1" fontAlgn="base" hangingPunct="1">
        <a:spcBef>
          <a:spcPct val="0"/>
        </a:spcBef>
        <a:spcAft>
          <a:spcPct val="0"/>
        </a:spcAft>
        <a:defRPr kumimoji="1" sz="4400" b="1">
          <a:solidFill>
            <a:schemeClr val="bg1"/>
          </a:solidFill>
          <a:latin typeface="Arial" charset="0"/>
        </a:defRPr>
      </a:lvl4pPr>
      <a:lvl5pPr algn="l" rtl="0" eaLnBrk="1" fontAlgn="base" hangingPunct="1">
        <a:spcBef>
          <a:spcPct val="0"/>
        </a:spcBef>
        <a:spcAft>
          <a:spcPct val="0"/>
        </a:spcAft>
        <a:defRPr kumimoji="1" sz="4400" b="1">
          <a:solidFill>
            <a:schemeClr val="bg1"/>
          </a:solidFill>
          <a:latin typeface="Arial" charset="0"/>
        </a:defRPr>
      </a:lvl5pPr>
      <a:lvl6pPr marL="457200" algn="l" rtl="0" eaLnBrk="1" fontAlgn="base" hangingPunct="1">
        <a:spcBef>
          <a:spcPct val="0"/>
        </a:spcBef>
        <a:spcAft>
          <a:spcPct val="0"/>
        </a:spcAft>
        <a:defRPr kumimoji="1" sz="4400" b="1">
          <a:solidFill>
            <a:schemeClr val="bg1"/>
          </a:solidFill>
          <a:latin typeface="Arial" charset="0"/>
        </a:defRPr>
      </a:lvl6pPr>
      <a:lvl7pPr marL="914400" algn="l" rtl="0" eaLnBrk="1" fontAlgn="base" hangingPunct="1">
        <a:spcBef>
          <a:spcPct val="0"/>
        </a:spcBef>
        <a:spcAft>
          <a:spcPct val="0"/>
        </a:spcAft>
        <a:defRPr kumimoji="1" sz="4400" b="1">
          <a:solidFill>
            <a:schemeClr val="bg1"/>
          </a:solidFill>
          <a:latin typeface="Arial" charset="0"/>
        </a:defRPr>
      </a:lvl7pPr>
      <a:lvl8pPr marL="1371600" algn="l" rtl="0" eaLnBrk="1" fontAlgn="base" hangingPunct="1">
        <a:spcBef>
          <a:spcPct val="0"/>
        </a:spcBef>
        <a:spcAft>
          <a:spcPct val="0"/>
        </a:spcAft>
        <a:defRPr kumimoji="1" sz="4400" b="1">
          <a:solidFill>
            <a:schemeClr val="bg1"/>
          </a:solidFill>
          <a:latin typeface="Arial" charset="0"/>
        </a:defRPr>
      </a:lvl8pPr>
      <a:lvl9pPr marL="1828800" algn="l" rtl="0" eaLnBrk="1" fontAlgn="base" hangingPunct="1">
        <a:spcBef>
          <a:spcPct val="0"/>
        </a:spcBef>
        <a:spcAft>
          <a:spcPct val="0"/>
        </a:spcAft>
        <a:defRPr kumimoji="1" sz="4400" b="1">
          <a:solidFill>
            <a:schemeClr val="bg1"/>
          </a:solidFill>
          <a:latin typeface="Arial" charset="0"/>
        </a:defRPr>
      </a:lvl9pPr>
    </p:titleStyle>
    <p:bodyStyle>
      <a:lvl1pPr marL="342900" indent="-342900" algn="l" rtl="0" eaLnBrk="1" fontAlgn="base" hangingPunct="1">
        <a:spcBef>
          <a:spcPct val="20000"/>
        </a:spcBef>
        <a:spcAft>
          <a:spcPct val="0"/>
        </a:spcAft>
        <a:buClr>
          <a:srgbClr val="0000D4"/>
        </a:buClr>
        <a:buSzPct val="75000"/>
        <a:buFont typeface="Wingdings" pitchFamily="2" charset="2"/>
        <a:buChar char="n"/>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lr>
          <a:srgbClr val="0000D4"/>
        </a:buClr>
        <a:buSzPct val="75000"/>
        <a:buFont typeface="Wingdings" pitchFamily="2" charset="2"/>
        <a:buChar char="n"/>
        <a:defRPr kumimoji="1" sz="2800">
          <a:solidFill>
            <a:schemeClr val="tx1"/>
          </a:solidFill>
          <a:latin typeface="+mn-lt"/>
        </a:defRPr>
      </a:lvl2pPr>
      <a:lvl3pPr marL="1143000" indent="-228600" algn="l" rtl="0" eaLnBrk="1" fontAlgn="base" hangingPunct="1">
        <a:spcBef>
          <a:spcPct val="20000"/>
        </a:spcBef>
        <a:spcAft>
          <a:spcPct val="0"/>
        </a:spcAft>
        <a:buClr>
          <a:srgbClr val="0000D4"/>
        </a:buClr>
        <a:buSzPct val="75000"/>
        <a:buFont typeface="Wingdings" pitchFamily="2" charset="2"/>
        <a:buChar char="n"/>
        <a:defRPr kumimoji="1" sz="2400">
          <a:solidFill>
            <a:schemeClr val="tx1"/>
          </a:solidFill>
          <a:latin typeface="+mn-lt"/>
        </a:defRPr>
      </a:lvl3pPr>
      <a:lvl4pPr marL="1600200" indent="-228600" algn="l" rtl="0" eaLnBrk="1" fontAlgn="base" hangingPunct="1">
        <a:spcBef>
          <a:spcPct val="20000"/>
        </a:spcBef>
        <a:spcAft>
          <a:spcPct val="0"/>
        </a:spcAft>
        <a:buClr>
          <a:srgbClr val="0000D4"/>
        </a:buClr>
        <a:buSzPct val="75000"/>
        <a:buFont typeface="Wingdings" pitchFamily="2" charset="2"/>
        <a:buChar char="n"/>
        <a:defRPr kumimoji="1" sz="2000">
          <a:solidFill>
            <a:schemeClr val="tx1"/>
          </a:solidFill>
          <a:latin typeface="+mn-lt"/>
        </a:defRPr>
      </a:lvl4pPr>
      <a:lvl5pPr marL="2057400" indent="-228600" algn="l" rtl="0" eaLnBrk="1" fontAlgn="base" hangingPunct="1">
        <a:spcBef>
          <a:spcPct val="20000"/>
        </a:spcBef>
        <a:spcAft>
          <a:spcPct val="0"/>
        </a:spcAft>
        <a:buClr>
          <a:srgbClr val="0000D4"/>
        </a:buClr>
        <a:buSzPct val="75000"/>
        <a:buFont typeface="Wingdings" pitchFamily="2" charset="2"/>
        <a:buChar char="n"/>
        <a:defRPr kumimoji="1" sz="2000">
          <a:solidFill>
            <a:schemeClr val="tx1"/>
          </a:solidFill>
          <a:latin typeface="+mn-lt"/>
        </a:defRPr>
      </a:lvl5pPr>
      <a:lvl6pPr marL="2514600" indent="-228600" algn="l" rtl="0" eaLnBrk="1" fontAlgn="base" hangingPunct="1">
        <a:spcBef>
          <a:spcPct val="20000"/>
        </a:spcBef>
        <a:spcAft>
          <a:spcPct val="0"/>
        </a:spcAft>
        <a:buClr>
          <a:srgbClr val="0000D4"/>
        </a:buClr>
        <a:buSzPct val="75000"/>
        <a:buFont typeface="Wingdings" pitchFamily="2" charset="2"/>
        <a:buChar char="n"/>
        <a:defRPr kumimoji="1" sz="2000">
          <a:solidFill>
            <a:schemeClr val="tx1"/>
          </a:solidFill>
          <a:latin typeface="+mn-lt"/>
        </a:defRPr>
      </a:lvl6pPr>
      <a:lvl7pPr marL="2971800" indent="-228600" algn="l" rtl="0" eaLnBrk="1" fontAlgn="base" hangingPunct="1">
        <a:spcBef>
          <a:spcPct val="20000"/>
        </a:spcBef>
        <a:spcAft>
          <a:spcPct val="0"/>
        </a:spcAft>
        <a:buClr>
          <a:srgbClr val="0000D4"/>
        </a:buClr>
        <a:buSzPct val="75000"/>
        <a:buFont typeface="Wingdings" pitchFamily="2" charset="2"/>
        <a:buChar char="n"/>
        <a:defRPr kumimoji="1" sz="2000">
          <a:solidFill>
            <a:schemeClr val="tx1"/>
          </a:solidFill>
          <a:latin typeface="+mn-lt"/>
        </a:defRPr>
      </a:lvl7pPr>
      <a:lvl8pPr marL="3429000" indent="-228600" algn="l" rtl="0" eaLnBrk="1" fontAlgn="base" hangingPunct="1">
        <a:spcBef>
          <a:spcPct val="20000"/>
        </a:spcBef>
        <a:spcAft>
          <a:spcPct val="0"/>
        </a:spcAft>
        <a:buClr>
          <a:srgbClr val="0000D4"/>
        </a:buClr>
        <a:buSzPct val="75000"/>
        <a:buFont typeface="Wingdings" pitchFamily="2" charset="2"/>
        <a:buChar char="n"/>
        <a:defRPr kumimoji="1" sz="2000">
          <a:solidFill>
            <a:schemeClr val="tx1"/>
          </a:solidFill>
          <a:latin typeface="+mn-lt"/>
        </a:defRPr>
      </a:lvl8pPr>
      <a:lvl9pPr marL="3886200" indent="-228600" algn="l" rtl="0" eaLnBrk="1" fontAlgn="base" hangingPunct="1">
        <a:spcBef>
          <a:spcPct val="20000"/>
        </a:spcBef>
        <a:spcAft>
          <a:spcPct val="0"/>
        </a:spcAft>
        <a:buClr>
          <a:srgbClr val="0000D4"/>
        </a:buClr>
        <a:buSzPct val="75000"/>
        <a:buFont typeface="Wingdings" pitchFamily="2" charset="2"/>
        <a:buChar char="n"/>
        <a:defRPr kumimoji="1"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ctrTitle"/>
          </p:nvPr>
        </p:nvSpPr>
        <p:spPr>
          <a:xfrm>
            <a:off x="0" y="0"/>
            <a:ext cx="5910274" cy="1571636"/>
          </a:xfrm>
        </p:spPr>
        <p:txBody>
          <a:bodyPr/>
          <a:lstStyle/>
          <a:p>
            <a:r>
              <a:rPr lang="es-MX" dirty="0" smtClean="0">
                <a:solidFill>
                  <a:srgbClr val="7030A0"/>
                </a:solidFill>
              </a:rPr>
              <a:t>TOXICOLOGIA</a:t>
            </a:r>
            <a:endParaRPr lang="es-ES" dirty="0">
              <a:solidFill>
                <a:srgbClr val="7030A0"/>
              </a:solidFill>
            </a:endParaRPr>
          </a:p>
        </p:txBody>
      </p:sp>
      <p:sp>
        <p:nvSpPr>
          <p:cNvPr id="7" name="6 Subtítulo"/>
          <p:cNvSpPr>
            <a:spLocks noGrp="1"/>
          </p:cNvSpPr>
          <p:nvPr>
            <p:ph type="subTitle" idx="1"/>
          </p:nvPr>
        </p:nvSpPr>
        <p:spPr>
          <a:xfrm>
            <a:off x="214282" y="4214818"/>
            <a:ext cx="8610600" cy="838200"/>
          </a:xfrm>
        </p:spPr>
        <p:txBody>
          <a:bodyPr/>
          <a:lstStyle/>
          <a:p>
            <a:r>
              <a:rPr lang="es-MX" dirty="0" err="1" smtClean="0"/>
              <a:t>MULTIVERSIDAD</a:t>
            </a:r>
            <a:r>
              <a:rPr lang="es-MX" dirty="0" smtClean="0"/>
              <a:t> VERACRUZ</a:t>
            </a:r>
            <a:endParaRPr lang="es-E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CUARTO SEMESTRE</a:t>
            </a:r>
            <a:endParaRPr lang="es-MX" dirty="0"/>
          </a:p>
        </p:txBody>
      </p:sp>
      <p:sp>
        <p:nvSpPr>
          <p:cNvPr id="3" name="2 Marcador de contenido"/>
          <p:cNvSpPr>
            <a:spLocks noGrp="1"/>
          </p:cNvSpPr>
          <p:nvPr>
            <p:ph idx="1"/>
          </p:nvPr>
        </p:nvSpPr>
        <p:spPr/>
        <p:txBody>
          <a:bodyPr/>
          <a:lstStyle/>
          <a:p>
            <a:endParaRPr lang="es-MX" dirty="0" smtClean="0"/>
          </a:p>
          <a:p>
            <a:r>
              <a:rPr lang="es-MX" dirty="0" err="1" smtClean="0"/>
              <a:t>PROFRA</a:t>
            </a:r>
            <a:r>
              <a:rPr lang="es-MX" dirty="0" smtClean="0"/>
              <a:t>. ESMERALDA AGUIRRE.</a:t>
            </a:r>
          </a:p>
          <a:p>
            <a:endParaRPr lang="es-MX" dirty="0"/>
          </a:p>
          <a:p>
            <a:r>
              <a:rPr lang="es-MX" dirty="0" smtClean="0"/>
              <a:t>3 de marzo del 2015</a:t>
            </a:r>
          </a:p>
          <a:p>
            <a:endParaRPr lang="es-MX" dirty="0"/>
          </a:p>
          <a:p>
            <a:r>
              <a:rPr lang="es-MX" dirty="0" smtClean="0"/>
              <a:t>Aprendizaje: componentes básicos de </a:t>
            </a:r>
            <a:r>
              <a:rPr lang="es-MX" smtClean="0"/>
              <a:t>la toxicología.</a:t>
            </a:r>
            <a:endParaRPr lang="es-MX"/>
          </a:p>
        </p:txBody>
      </p:sp>
    </p:spTree>
    <p:extLst>
      <p:ext uri="{BB962C8B-B14F-4D97-AF65-F5344CB8AC3E}">
        <p14:creationId xmlns:p14="http://schemas.microsoft.com/office/powerpoint/2010/main" val="4216716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ctrTitle"/>
          </p:nvPr>
        </p:nvSpPr>
        <p:spPr/>
        <p:txBody>
          <a:bodyPr/>
          <a:lstStyle/>
          <a:p>
            <a:r>
              <a:rPr lang="es-MX" dirty="0" smtClean="0">
                <a:solidFill>
                  <a:srgbClr val="7030A0"/>
                </a:solidFill>
              </a:rPr>
              <a:t>INTOXICACION POR ACIDO ACETILSALICILICO</a:t>
            </a:r>
            <a:endParaRPr lang="es-ES" dirty="0">
              <a:solidFill>
                <a:srgbClr val="7030A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5400" dirty="0" smtClean="0">
                <a:latin typeface="Bookman Old Style" pitchFamily="18" charset="0"/>
              </a:rPr>
              <a:t>HISTORIA</a:t>
            </a:r>
            <a:endParaRPr lang="es-ES" sz="5400"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ES" sz="2000" dirty="0" smtClean="0">
                <a:latin typeface="Bookman Old Style" pitchFamily="18" charset="0"/>
              </a:rPr>
              <a:t>Hace 2400 años, Hipócrates ya recomendaba hojas de sauce para dolencias y trabajos de parto. 350 años después Cayus Plinius Segundo hace una lista de los muchos usos terapéuticos de las hojas del sauce</a:t>
            </a:r>
          </a:p>
          <a:p>
            <a:pPr>
              <a:buClr>
                <a:srgbClr val="7030A0"/>
              </a:buClr>
              <a:buFont typeface="Wingdings" pitchFamily="2" charset="2"/>
              <a:buChar char="G"/>
            </a:pPr>
            <a:endParaRPr lang="es-ES" sz="2000" dirty="0" smtClean="0">
              <a:latin typeface="Bookman Old Style" pitchFamily="18" charset="0"/>
            </a:endParaRPr>
          </a:p>
          <a:p>
            <a:pPr>
              <a:buClr>
                <a:srgbClr val="7030A0"/>
              </a:buClr>
              <a:buFont typeface="Wingdings" pitchFamily="2" charset="2"/>
              <a:buChar char="G"/>
            </a:pPr>
            <a:r>
              <a:rPr lang="es-ES" sz="2000" dirty="0" smtClean="0">
                <a:latin typeface="Bookman Old Style" pitchFamily="18" charset="0"/>
              </a:rPr>
              <a:t> El inventor del ASS, Félix Hoffman, investigador y químico alemán, que el 10 de agosto de 1897 encontró la fórmula cuando buscaba un remedio para aliviar la artritis reumatoide de su padre. Este ácido fue derivado de una sustancia natural que se encontraba en la corteza del sauce blanco</a:t>
            </a:r>
            <a:r>
              <a:rPr lang="es-ES" dirty="0" smtClean="0"/>
              <a:t>. </a:t>
            </a:r>
          </a:p>
          <a:p>
            <a:endParaRPr lang="es-E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pPr algn="ctr">
              <a:buNone/>
            </a:pPr>
            <a:endParaRPr lang="es-ES" sz="2800" dirty="0" smtClean="0">
              <a:latin typeface="Bookman Old Style" pitchFamily="18" charset="0"/>
            </a:endParaRPr>
          </a:p>
          <a:p>
            <a:pPr algn="ctr">
              <a:buNone/>
            </a:pPr>
            <a:r>
              <a:rPr lang="es-ES" sz="2800" dirty="0" smtClean="0">
                <a:latin typeface="Bookman Old Style" pitchFamily="18" charset="0"/>
              </a:rPr>
              <a:t>El ácido acetilsalicílico es un </a:t>
            </a:r>
            <a:r>
              <a:rPr lang="es-ES" sz="2800" dirty="0" smtClean="0">
                <a:latin typeface="Bookman Old Style" pitchFamily="18" charset="0"/>
              </a:rPr>
              <a:t>éter </a:t>
            </a:r>
            <a:r>
              <a:rPr lang="es-ES" sz="2800" dirty="0" smtClean="0">
                <a:latin typeface="Bookman Old Style" pitchFamily="18" charset="0"/>
              </a:rPr>
              <a:t>de ácido acético y ácido salicílico </a:t>
            </a:r>
            <a:endParaRPr lang="es-ES" sz="2800" dirty="0">
              <a:latin typeface="Bookman Old Style" pitchFamily="18" charset="0"/>
            </a:endParaRPr>
          </a:p>
        </p:txBody>
      </p:sp>
      <p:pic>
        <p:nvPicPr>
          <p:cNvPr id="1026" name="Picture 2" descr="http://www.quimicaorganica.net/compuestos-organicos/Aspirina/acetilo.jpg"/>
          <p:cNvPicPr>
            <a:picLocks noChangeAspect="1" noChangeArrowheads="1"/>
          </p:cNvPicPr>
          <p:nvPr/>
        </p:nvPicPr>
        <p:blipFill>
          <a:blip r:embed="rId2" cstate="print"/>
          <a:srcRect/>
          <a:stretch>
            <a:fillRect/>
          </a:stretch>
        </p:blipFill>
        <p:spPr bwMode="auto">
          <a:xfrm>
            <a:off x="2643174" y="3214686"/>
            <a:ext cx="3286148" cy="312242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latin typeface="Bookman Old Style" pitchFamily="18" charset="0"/>
              </a:rPr>
              <a:t>SALICILATOS</a:t>
            </a:r>
            <a:endParaRPr lang="es-ES"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endParaRPr lang="es-ES" sz="2000" dirty="0" smtClean="0">
              <a:latin typeface="Bookman Old Style" pitchFamily="18" charset="0"/>
            </a:endParaRPr>
          </a:p>
          <a:p>
            <a:pPr>
              <a:buClr>
                <a:srgbClr val="7030A0"/>
              </a:buClr>
              <a:buFont typeface="Wingdings" pitchFamily="2" charset="2"/>
              <a:buChar char="G"/>
            </a:pPr>
            <a:r>
              <a:rPr lang="es-ES_tradnl" dirty="0" smtClean="0"/>
              <a:t>Es un conjunto de fármacos (ácido acetilsalicílico, diflunisal, acetilsalicilato de lisina, etc.) con propiedades antitérmicas, analgésicas y antiinflamatorias, que a diferencia de otros antiinflamatorios no esteroideos,  aumentan el consumo de glucosa y estimulan el centro respiratorio.</a:t>
            </a:r>
          </a:p>
          <a:p>
            <a:pPr algn="ctr">
              <a:buNone/>
            </a:pPr>
            <a:endParaRPr lang="es-MX" dirty="0" smtClean="0"/>
          </a:p>
          <a:p>
            <a:pPr algn="ctr">
              <a:buNone/>
            </a:pPr>
            <a:endParaRPr lang="es-MX" dirty="0" smtClean="0"/>
          </a:p>
          <a:p>
            <a:pPr algn="ctr">
              <a:buNone/>
            </a:pPr>
            <a:endParaRPr lang="es-MX" dirty="0" smtClean="0"/>
          </a:p>
          <a:p>
            <a:pPr algn="ctr">
              <a:buNone/>
            </a:pPr>
            <a:endParaRPr lang="es-MX" dirty="0" smtClean="0"/>
          </a:p>
          <a:p>
            <a:pPr algn="ctr">
              <a:buNone/>
            </a:pPr>
            <a:endParaRPr lang="es-MX" dirty="0" smtClean="0"/>
          </a:p>
          <a:p>
            <a:pPr algn="ctr">
              <a:buNone/>
            </a:pPr>
            <a:endParaRPr lang="es-MX" dirty="0" smtClean="0"/>
          </a:p>
          <a:p>
            <a:pPr algn="ctr">
              <a:buNone/>
            </a:pPr>
            <a:endParaRPr lang="es-E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3600" dirty="0" smtClean="0">
                <a:latin typeface="Bookman Old Style" pitchFamily="18" charset="0"/>
              </a:rPr>
              <a:t>¿QUE ES EL ACIDO ACETILSALICILICO?</a:t>
            </a:r>
            <a:endParaRPr lang="es-ES" sz="3600" dirty="0">
              <a:latin typeface="Bookman Old Style" pitchFamily="18" charset="0"/>
            </a:endParaRPr>
          </a:p>
        </p:txBody>
      </p:sp>
      <p:sp>
        <p:nvSpPr>
          <p:cNvPr id="3" name="2 Marcador de contenido"/>
          <p:cNvSpPr>
            <a:spLocks noGrp="1"/>
          </p:cNvSpPr>
          <p:nvPr>
            <p:ph idx="1"/>
          </p:nvPr>
        </p:nvSpPr>
        <p:spPr>
          <a:xfrm>
            <a:off x="228600" y="2285992"/>
            <a:ext cx="8610600" cy="4267208"/>
          </a:xfrm>
        </p:spPr>
        <p:txBody>
          <a:bodyPr/>
          <a:lstStyle/>
          <a:p>
            <a:pPr>
              <a:buClr>
                <a:srgbClr val="7030A0"/>
              </a:buClr>
              <a:buFont typeface="Wingdings" pitchFamily="2" charset="2"/>
              <a:buChar char="G"/>
            </a:pPr>
            <a:r>
              <a:rPr lang="es-ES" sz="2800" dirty="0" smtClean="0">
                <a:latin typeface="Bookman Old Style" pitchFamily="18" charset="0"/>
              </a:rPr>
              <a:t>El ácido acetilsalicílico es componente importante de muchos compuestos analgésicos . El ácido salicílico es usado en callicidas y ungüentos dermatológicos o como salicilato de sodio para uso externo. El salicilato de metilo es el ingrediente activo de muchos linimentos y ungüentos cutáneos que se utilizan con fines analgésicos.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pPr>
              <a:buClr>
                <a:srgbClr val="7030A0"/>
              </a:buClr>
              <a:buFont typeface="Wingdings" pitchFamily="2" charset="2"/>
              <a:buChar char="G"/>
            </a:pPr>
            <a:endParaRPr lang="es-ES" sz="2000" dirty="0" smtClean="0">
              <a:latin typeface="Bookman Old Style" pitchFamily="18" charset="0"/>
            </a:endParaRPr>
          </a:p>
          <a:p>
            <a:pPr>
              <a:buClr>
                <a:srgbClr val="7030A0"/>
              </a:buClr>
              <a:buFont typeface="Wingdings" pitchFamily="2" charset="2"/>
              <a:buChar char="G"/>
            </a:pPr>
            <a:r>
              <a:rPr lang="es-ES" sz="2000" dirty="0" smtClean="0">
                <a:latin typeface="Bookman Old Style" pitchFamily="18" charset="0"/>
              </a:rPr>
              <a:t> El salicilato de metilo es el ingrediente activo de muchos linimentos y ungüentos cutáneos que se utilizan con fines analgésicos.</a:t>
            </a:r>
          </a:p>
          <a:p>
            <a:pPr>
              <a:buClr>
                <a:srgbClr val="7030A0"/>
              </a:buClr>
              <a:buNone/>
            </a:pPr>
            <a:endParaRPr lang="es-MX" sz="2000" dirty="0" smtClean="0">
              <a:latin typeface="Bookman Old Style" pitchFamily="18" charset="0"/>
            </a:endParaRPr>
          </a:p>
          <a:p>
            <a:pPr>
              <a:buClr>
                <a:srgbClr val="7030A0"/>
              </a:buClr>
              <a:buNone/>
            </a:pPr>
            <a:endParaRPr lang="es-ES" sz="2000" dirty="0" smtClean="0">
              <a:latin typeface="Bookman Old Style" pitchFamily="18" charset="0"/>
            </a:endParaRPr>
          </a:p>
          <a:p>
            <a:pPr>
              <a:buClr>
                <a:srgbClr val="7030A0"/>
              </a:buClr>
              <a:buFont typeface="Wingdings" pitchFamily="2" charset="2"/>
              <a:buChar char="G"/>
            </a:pPr>
            <a:r>
              <a:rPr lang="es-ES" sz="2000" dirty="0" smtClean="0">
                <a:latin typeface="Bookman Old Style" pitchFamily="18" charset="0"/>
              </a:rPr>
              <a:t>Los salicilatos en dosis tóxicas estimulan el sistema nervioso central directamente, causando hiperpnea y un trastorno metabólico con acumulación de ácidos </a:t>
            </a:r>
            <a:r>
              <a:rPr lang="es-ES" sz="2000" dirty="0" smtClean="0">
                <a:latin typeface="Bookman Old Style" pitchFamily="18" charset="0"/>
              </a:rPr>
              <a:t>orgánicos. </a:t>
            </a:r>
            <a:r>
              <a:rPr lang="es-ES" sz="2000" dirty="0" smtClean="0">
                <a:latin typeface="Bookman Old Style" pitchFamily="18" charset="0"/>
              </a:rPr>
              <a:t>También disminuyen la protrombina al dificultar la utilización de la vitamina K en el hígado. En presencia de ácido gástrico, la aspirina produce lesiones en la mucosa con la hemorragia consecuente.</a:t>
            </a:r>
          </a:p>
          <a:p>
            <a:pPr algn="ctr">
              <a:buNone/>
            </a:pPr>
            <a:endParaRPr lang="es-MX" dirty="0" smtClean="0"/>
          </a:p>
          <a:p>
            <a:pPr algn="ctr">
              <a:buNone/>
            </a:pPr>
            <a:endParaRPr lang="es-MX" dirty="0" smtClean="0"/>
          </a:p>
          <a:p>
            <a:endParaRPr lang="es-E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ES" sz="4000" dirty="0" smtClean="0">
                <a:latin typeface="Bookman Old Style" pitchFamily="18" charset="0"/>
              </a:rPr>
              <a:t>MECANISMO DE ACCIÓN : </a:t>
            </a:r>
            <a:br>
              <a:rPr lang="es-ES" sz="4000" dirty="0" smtClean="0">
                <a:latin typeface="Bookman Old Style" pitchFamily="18" charset="0"/>
              </a:rPr>
            </a:br>
            <a:endParaRPr lang="es-ES" sz="4000" dirty="0">
              <a:latin typeface="Bookman Old Style" pitchFamily="18" charset="0"/>
            </a:endParaRPr>
          </a:p>
        </p:txBody>
      </p:sp>
      <p:sp>
        <p:nvSpPr>
          <p:cNvPr id="3" name="2 Marcador de contenido"/>
          <p:cNvSpPr>
            <a:spLocks noGrp="1"/>
          </p:cNvSpPr>
          <p:nvPr>
            <p:ph idx="1"/>
          </p:nvPr>
        </p:nvSpPr>
        <p:spPr/>
        <p:txBody>
          <a:bodyPr/>
          <a:lstStyle/>
          <a:p>
            <a:r>
              <a:rPr lang="es-ES" sz="2400" dirty="0" smtClean="0">
                <a:latin typeface="Bookman Old Style" pitchFamily="18" charset="0"/>
              </a:rPr>
              <a:t>La aspirina interfiere en la síntesis de la prostaglandina (la hormona responsable para el dolor y la inflamación). </a:t>
            </a:r>
          </a:p>
          <a:p>
            <a:r>
              <a:rPr lang="es-ES" sz="2400" dirty="0" smtClean="0">
                <a:latin typeface="Bookman Old Style" pitchFamily="18" charset="0"/>
              </a:rPr>
              <a:t>Los efectos antipiréticos resultan de la inhibición de la síntesis de la prostaglandina en el hipotálamo. </a:t>
            </a:r>
          </a:p>
          <a:p>
            <a:r>
              <a:rPr lang="es-ES" sz="2400" dirty="0" smtClean="0">
                <a:latin typeface="Bookman Old Style" pitchFamily="18" charset="0"/>
              </a:rPr>
              <a:t>La inhibición del </a:t>
            </a:r>
            <a:r>
              <a:rPr lang="es-ES" sz="2400" dirty="0" err="1" smtClean="0">
                <a:latin typeface="Bookman Old Style" pitchFamily="18" charset="0"/>
              </a:rPr>
              <a:t>ciclooxigenasa</a:t>
            </a:r>
            <a:r>
              <a:rPr lang="es-ES" sz="2400" dirty="0" smtClean="0">
                <a:latin typeface="Bookman Old Style" pitchFamily="18" charset="0"/>
              </a:rPr>
              <a:t> también produce una disminución de la agregación de plaquetas en la sangre y prolonga el </a:t>
            </a:r>
            <a:r>
              <a:rPr lang="es-ES" sz="2400" dirty="0" err="1" smtClean="0">
                <a:latin typeface="Bookman Old Style" pitchFamily="18" charset="0"/>
              </a:rPr>
              <a:t>sangramiento</a:t>
            </a:r>
            <a:endParaRPr lang="es-ES" sz="2400" dirty="0" smtClean="0">
              <a:latin typeface="Bookman Old Style" pitchFamily="18" charset="0"/>
            </a:endParaRPr>
          </a:p>
          <a:p>
            <a:endParaRPr lang="es-E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ES" sz="3600" dirty="0" smtClean="0"/>
              <a:t>¿QUE SUCEDE CUANDO SE INGIERE SALICILATOS?</a:t>
            </a:r>
            <a:endParaRPr lang="es-ES" sz="3600" dirty="0"/>
          </a:p>
        </p:txBody>
      </p:sp>
      <p:sp>
        <p:nvSpPr>
          <p:cNvPr id="3" name="2 Marcador de contenido"/>
          <p:cNvSpPr>
            <a:spLocks noGrp="1"/>
          </p:cNvSpPr>
          <p:nvPr>
            <p:ph idx="1"/>
          </p:nvPr>
        </p:nvSpPr>
        <p:spPr/>
        <p:txBody>
          <a:bodyPr/>
          <a:lstStyle/>
          <a:p>
            <a:pPr>
              <a:buNone/>
            </a:pPr>
            <a:r>
              <a:rPr lang="es-ES" sz="1800" dirty="0" smtClean="0">
                <a:latin typeface="Bookman Old Style" pitchFamily="18" charset="0"/>
              </a:rPr>
              <a:t>    </a:t>
            </a:r>
          </a:p>
          <a:p>
            <a:pPr>
              <a:buNone/>
            </a:pPr>
            <a:r>
              <a:rPr lang="es-ES" sz="1800" dirty="0" smtClean="0">
                <a:latin typeface="Bookman Old Style" pitchFamily="18" charset="0"/>
              </a:rPr>
              <a:t>     Los salicilatos se unen ampliamente a dos receptores de la albúmina.</a:t>
            </a:r>
          </a:p>
          <a:p>
            <a:pPr>
              <a:buNone/>
            </a:pPr>
            <a:r>
              <a:rPr lang="es-ES" sz="1800" dirty="0" smtClean="0">
                <a:latin typeface="Bookman Old Style" pitchFamily="18" charset="0"/>
              </a:rPr>
              <a:t>     En el hígado sufren biotransformación resultando tres productos principales : ácido salicilúrico (conjugado con glicina), el glucurónido fenólico y el acil glucurónido, excretándose de esta forma junto a un 10% como ácido salicílico libre. </a:t>
            </a:r>
          </a:p>
          <a:p>
            <a:pPr>
              <a:buNone/>
            </a:pPr>
            <a:r>
              <a:rPr lang="es-ES" sz="1800" dirty="0" smtClean="0">
                <a:latin typeface="Bookman Old Style" pitchFamily="18" charset="0"/>
              </a:rPr>
              <a:t>     Una pequeña fracción se oxida a ácido gentísico que, al conjugarse con glicina, forma ácido gentisúrico. </a:t>
            </a:r>
          </a:p>
          <a:p>
            <a:pPr>
              <a:buNone/>
            </a:pPr>
            <a:r>
              <a:rPr lang="es-ES" sz="1800" dirty="0" smtClean="0">
                <a:latin typeface="Bookman Old Style" pitchFamily="18" charset="0"/>
              </a:rPr>
              <a:t>      La vida media varía entre 2 y 40 horas conforme aumenta la dosis de salicilato. Asimismo, un aumento de la diuresis aumenta también la eliminación. </a:t>
            </a:r>
          </a:p>
          <a:p>
            <a:endParaRPr lang="es-E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buNone/>
            </a:pPr>
            <a:r>
              <a:rPr lang="es-ES" sz="3200" dirty="0" smtClean="0"/>
              <a:t/>
            </a:r>
            <a:br>
              <a:rPr lang="es-ES" sz="3200" dirty="0" smtClean="0"/>
            </a:br>
            <a:r>
              <a:rPr lang="es-ES" sz="3200" dirty="0" smtClean="0"/>
              <a:t>PREPARADOS QUE CONTIENEN SALICILATOS</a:t>
            </a:r>
            <a:br>
              <a:rPr lang="es-ES" sz="3200" dirty="0" smtClean="0"/>
            </a:br>
            <a:endParaRPr lang="es-ES" sz="3200"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ES" sz="1800" b="1" dirty="0" err="1" smtClean="0"/>
              <a:t>Alka-Seltzer</a:t>
            </a:r>
            <a:endParaRPr lang="es-ES" sz="1800" b="1" dirty="0" smtClean="0"/>
          </a:p>
          <a:p>
            <a:pPr>
              <a:buClr>
                <a:srgbClr val="7030A0"/>
              </a:buClr>
              <a:buFont typeface="Wingdings" pitchFamily="2" charset="2"/>
              <a:buChar char="G"/>
            </a:pPr>
            <a:r>
              <a:rPr lang="es-ES" sz="1800" b="1" dirty="0" smtClean="0"/>
              <a:t> </a:t>
            </a:r>
            <a:r>
              <a:rPr lang="es-ES" sz="1800" b="1" dirty="0" err="1" smtClean="0"/>
              <a:t>Rhonal</a:t>
            </a:r>
            <a:r>
              <a:rPr lang="es-ES" sz="1800" b="1" dirty="0" smtClean="0"/>
              <a:t> </a:t>
            </a:r>
          </a:p>
          <a:p>
            <a:pPr>
              <a:buClr>
                <a:srgbClr val="7030A0"/>
              </a:buClr>
              <a:buFont typeface="Wingdings" pitchFamily="2" charset="2"/>
              <a:buChar char="G"/>
            </a:pPr>
            <a:r>
              <a:rPr lang="es-ES" sz="1800" b="1" dirty="0" smtClean="0"/>
              <a:t>Aspirina</a:t>
            </a:r>
          </a:p>
          <a:p>
            <a:pPr>
              <a:buClr>
                <a:srgbClr val="7030A0"/>
              </a:buClr>
              <a:buFont typeface="Wingdings" pitchFamily="2" charset="2"/>
              <a:buChar char="G"/>
            </a:pPr>
            <a:r>
              <a:rPr lang="es-ES" sz="1800" b="1" dirty="0" err="1" smtClean="0"/>
              <a:t>Rhonalito</a:t>
            </a:r>
            <a:r>
              <a:rPr lang="es-ES" sz="1800" b="1" dirty="0" smtClean="0"/>
              <a:t> </a:t>
            </a:r>
          </a:p>
          <a:p>
            <a:pPr>
              <a:buClr>
                <a:srgbClr val="7030A0"/>
              </a:buClr>
              <a:buFont typeface="Wingdings" pitchFamily="2" charset="2"/>
              <a:buChar char="G"/>
            </a:pPr>
            <a:r>
              <a:rPr lang="es-ES" sz="1800" b="1" dirty="0" err="1" smtClean="0"/>
              <a:t>Asawin</a:t>
            </a:r>
            <a:r>
              <a:rPr lang="es-ES" sz="1800" b="1" dirty="0" smtClean="0"/>
              <a:t> </a:t>
            </a:r>
          </a:p>
          <a:p>
            <a:pPr>
              <a:buClr>
                <a:srgbClr val="7030A0"/>
              </a:buClr>
              <a:buFont typeface="Wingdings" pitchFamily="2" charset="2"/>
              <a:buChar char="G"/>
            </a:pPr>
            <a:r>
              <a:rPr lang="es-ES" sz="1800" b="1" dirty="0" err="1" smtClean="0"/>
              <a:t>Salisym</a:t>
            </a:r>
            <a:endParaRPr lang="es-ES" sz="1800" b="1" dirty="0" smtClean="0"/>
          </a:p>
          <a:p>
            <a:pPr>
              <a:buClr>
                <a:srgbClr val="7030A0"/>
              </a:buClr>
              <a:buFont typeface="Wingdings" pitchFamily="2" charset="2"/>
              <a:buChar char="G"/>
            </a:pPr>
            <a:r>
              <a:rPr lang="es-ES" sz="1800" b="1" dirty="0" err="1" smtClean="0"/>
              <a:t>BenorilatoMK</a:t>
            </a:r>
            <a:r>
              <a:rPr lang="es-ES" sz="1800" b="1" dirty="0" smtClean="0"/>
              <a:t>  </a:t>
            </a:r>
          </a:p>
          <a:p>
            <a:pPr>
              <a:buClr>
                <a:srgbClr val="7030A0"/>
              </a:buClr>
              <a:buFont typeface="Wingdings" pitchFamily="2" charset="2"/>
              <a:buChar char="G"/>
            </a:pPr>
            <a:r>
              <a:rPr lang="es-ES" sz="1800" b="1" dirty="0" smtClean="0"/>
              <a:t> </a:t>
            </a:r>
            <a:r>
              <a:rPr lang="es-ES" sz="1800" b="1" dirty="0" err="1" smtClean="0"/>
              <a:t>Bufferin</a:t>
            </a:r>
            <a:r>
              <a:rPr lang="es-ES" sz="1800" b="1" dirty="0" smtClean="0"/>
              <a:t>  </a:t>
            </a:r>
          </a:p>
          <a:p>
            <a:pPr>
              <a:buClr>
                <a:srgbClr val="7030A0"/>
              </a:buClr>
              <a:buFont typeface="Wingdings" pitchFamily="2" charset="2"/>
              <a:buChar char="G"/>
            </a:pPr>
            <a:r>
              <a:rPr lang="es-MX" sz="1800" b="1" dirty="0" err="1" smtClean="0">
                <a:latin typeface="Bookman Old Style" pitchFamily="18" charset="0"/>
              </a:rPr>
              <a:t>Mejoral</a:t>
            </a:r>
            <a:endParaRPr lang="es-MX" sz="1800" b="1" dirty="0" smtClean="0">
              <a:latin typeface="Bookman Old Style" pitchFamily="18" charset="0"/>
            </a:endParaRPr>
          </a:p>
          <a:p>
            <a:pPr>
              <a:buClr>
                <a:srgbClr val="7030A0"/>
              </a:buClr>
              <a:buFont typeface="Wingdings" pitchFamily="2" charset="2"/>
              <a:buChar char="G"/>
            </a:pPr>
            <a:r>
              <a:rPr lang="es-MX" sz="1800" b="1" dirty="0" err="1" smtClean="0">
                <a:latin typeface="Bookman Old Style" pitchFamily="18" charset="0"/>
              </a:rPr>
              <a:t>Algimidas</a:t>
            </a:r>
            <a:endParaRPr lang="es-MX" sz="1800" b="1" dirty="0" smtClean="0">
              <a:latin typeface="Bookman Old Style" pitchFamily="18" charset="0"/>
            </a:endParaRPr>
          </a:p>
          <a:p>
            <a:pPr>
              <a:buClr>
                <a:srgbClr val="7030A0"/>
              </a:buClr>
              <a:buFont typeface="Wingdings" pitchFamily="2" charset="2"/>
              <a:buChar char="G"/>
            </a:pPr>
            <a:r>
              <a:rPr lang="es-MX" sz="1800" b="1" dirty="0" err="1" smtClean="0">
                <a:latin typeface="Bookman Old Style" pitchFamily="18" charset="0"/>
              </a:rPr>
              <a:t>Ascriptin</a:t>
            </a:r>
            <a:endParaRPr lang="es-MX" sz="1800" b="1" dirty="0" smtClean="0">
              <a:latin typeface="Bookman Old Style" pitchFamily="18" charset="0"/>
            </a:endParaRPr>
          </a:p>
          <a:p>
            <a:pPr>
              <a:buClr>
                <a:srgbClr val="7030A0"/>
              </a:buClr>
              <a:buFont typeface="Wingdings" pitchFamily="2" charset="2"/>
              <a:buChar char="G"/>
            </a:pPr>
            <a:r>
              <a:rPr lang="es-MX" sz="1800" b="1" dirty="0" err="1" smtClean="0">
                <a:latin typeface="Bookman Old Style" pitchFamily="18" charset="0"/>
              </a:rPr>
              <a:t>Ecotrin</a:t>
            </a:r>
            <a:endParaRPr lang="es-MX" sz="1800" b="1" dirty="0" smtClean="0">
              <a:latin typeface="Bookman Old Style" pitchFamily="18" charset="0"/>
            </a:endParaRPr>
          </a:p>
          <a:p>
            <a:pPr>
              <a:buClr>
                <a:srgbClr val="7030A0"/>
              </a:buClr>
              <a:buFont typeface="Wingdings" pitchFamily="2" charset="2"/>
              <a:buChar char="G"/>
            </a:pPr>
            <a:r>
              <a:rPr lang="es-MX" sz="1800" b="1" dirty="0" smtClean="0">
                <a:latin typeface="Bookman Old Style" pitchFamily="18" charset="0"/>
              </a:rPr>
              <a:t>Linimentos</a:t>
            </a:r>
          </a:p>
          <a:p>
            <a:pPr>
              <a:buClr>
                <a:srgbClr val="7030A0"/>
              </a:buClr>
              <a:buFont typeface="Wingdings" pitchFamily="2" charset="2"/>
              <a:buChar char="G"/>
            </a:pPr>
            <a:r>
              <a:rPr lang="es-MX" sz="1800" b="1" dirty="0" smtClean="0">
                <a:latin typeface="Bookman Old Style" pitchFamily="18" charset="0"/>
              </a:rPr>
              <a:t>Asa</a:t>
            </a:r>
          </a:p>
          <a:p>
            <a:pPr>
              <a:buNone/>
            </a:pPr>
            <a:endParaRPr lang="es-MX" sz="2000" dirty="0" smtClean="0">
              <a:latin typeface="Bookman Old Style"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latin typeface="Bookman Old Style" pitchFamily="18" charset="0"/>
              </a:rPr>
              <a:t>INTOXICACION</a:t>
            </a:r>
            <a:endParaRPr lang="es-ES"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MX" dirty="0" smtClean="0">
                <a:latin typeface="Bookman Old Style" pitchFamily="18" charset="0"/>
              </a:rPr>
              <a:t>La intoxicación por salicilatos reviste serios peligros ya que tiene un alto inciden de intoxicaciones ,en países como la Gran Bretaña y Estados unidos existe un gran </a:t>
            </a:r>
            <a:r>
              <a:rPr lang="es-MX" dirty="0" smtClean="0">
                <a:latin typeface="Bookman Old Style" pitchFamily="18" charset="0"/>
              </a:rPr>
              <a:t>intoxicación </a:t>
            </a:r>
            <a:r>
              <a:rPr lang="es-MX" dirty="0" smtClean="0">
                <a:latin typeface="Bookman Old Style" pitchFamily="18" charset="0"/>
              </a:rPr>
              <a:t>por salicilato que llega a ocupar el 62% de la intoxicacion fatales en niños menores de 5 años</a:t>
            </a:r>
          </a:p>
          <a:p>
            <a:pPr>
              <a:buNone/>
            </a:pPr>
            <a:endParaRPr lang="es-ES" sz="2000" dirty="0">
              <a:latin typeface="Bookman Old Style"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z="3200" dirty="0" smtClean="0">
                <a:latin typeface="Bookman Old Style" pitchFamily="18" charset="0"/>
              </a:rPr>
              <a:t>FACTORES QUE CONTRIBUYEN A LA INTOXICACION  SON</a:t>
            </a:r>
            <a:endParaRPr lang="es-ES" sz="3200"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SzPct val="80000"/>
              <a:buFont typeface="Wingdings" pitchFamily="2" charset="2"/>
              <a:buChar char=""/>
            </a:pPr>
            <a:r>
              <a:rPr lang="es-MX" sz="1800" dirty="0" smtClean="0">
                <a:latin typeface="Bookman Old Style" pitchFamily="18" charset="0"/>
              </a:rPr>
              <a:t>La falta de conocimiento sobre sus efectos tóxicos</a:t>
            </a:r>
          </a:p>
          <a:p>
            <a:pPr>
              <a:buClr>
                <a:srgbClr val="7030A0"/>
              </a:buClr>
              <a:buSzPct val="80000"/>
              <a:buFont typeface="Wingdings" pitchFamily="2" charset="2"/>
              <a:buChar char=""/>
            </a:pPr>
            <a:r>
              <a:rPr lang="es-MX" sz="1800" dirty="0" smtClean="0">
                <a:latin typeface="Bookman Old Style" pitchFamily="18" charset="0"/>
              </a:rPr>
              <a:t>El uso y abuso en el consumo</a:t>
            </a:r>
          </a:p>
          <a:p>
            <a:pPr>
              <a:buClr>
                <a:srgbClr val="7030A0"/>
              </a:buClr>
              <a:buSzPct val="80000"/>
              <a:buFont typeface="Wingdings" pitchFamily="2" charset="2"/>
              <a:buChar char=""/>
            </a:pPr>
            <a:r>
              <a:rPr lang="es-MX" sz="1800" dirty="0" smtClean="0">
                <a:latin typeface="Bookman Old Style" pitchFamily="18" charset="0"/>
              </a:rPr>
              <a:t>Su fácil consecuacion (venta)</a:t>
            </a:r>
          </a:p>
          <a:p>
            <a:pPr>
              <a:buClr>
                <a:srgbClr val="7030A0"/>
              </a:buClr>
              <a:buSzPct val="80000"/>
              <a:buFont typeface="Wingdings" pitchFamily="2" charset="2"/>
              <a:buChar char=""/>
            </a:pPr>
            <a:r>
              <a:rPr lang="es-MX" sz="1800" dirty="0" smtClean="0">
                <a:latin typeface="Bookman Old Style" pitchFamily="18" charset="0"/>
              </a:rPr>
              <a:t>Su deficiente almacenamiento</a:t>
            </a:r>
          </a:p>
          <a:p>
            <a:pPr>
              <a:buClr>
                <a:srgbClr val="7030A0"/>
              </a:buClr>
              <a:buSzPct val="80000"/>
              <a:buFont typeface="Wingdings" pitchFamily="2" charset="2"/>
              <a:buChar char=""/>
            </a:pPr>
            <a:r>
              <a:rPr lang="es-MX" sz="1800" dirty="0" smtClean="0">
                <a:latin typeface="Bookman Old Style" pitchFamily="18" charset="0"/>
              </a:rPr>
              <a:t>Su expendido en bolsa de papel o polietileno</a:t>
            </a:r>
          </a:p>
          <a:p>
            <a:pPr>
              <a:buClr>
                <a:srgbClr val="7030A0"/>
              </a:buClr>
              <a:buSzPct val="80000"/>
              <a:buFont typeface="Wingdings" pitchFamily="2" charset="2"/>
              <a:buChar char=""/>
            </a:pPr>
            <a:r>
              <a:rPr lang="es-MX" sz="1800" dirty="0" smtClean="0">
                <a:latin typeface="Bookman Old Style" pitchFamily="18" charset="0"/>
              </a:rPr>
              <a:t>El recubrimiento con sabores y colores agradables y </a:t>
            </a:r>
            <a:r>
              <a:rPr lang="es-MX" sz="1800" dirty="0" err="1" smtClean="0">
                <a:latin typeface="Bookman Old Style" pitchFamily="18" charset="0"/>
              </a:rPr>
              <a:t>ataractivo</a:t>
            </a:r>
            <a:r>
              <a:rPr lang="es-MX" sz="1800" dirty="0" smtClean="0">
                <a:latin typeface="Bookman Old Style" pitchFamily="18" charset="0"/>
              </a:rPr>
              <a:t> para los </a:t>
            </a:r>
          </a:p>
          <a:p>
            <a:pPr>
              <a:buNone/>
            </a:pPr>
            <a:r>
              <a:rPr lang="es-MX" sz="1800" dirty="0" smtClean="0">
                <a:latin typeface="Bookman Old Style" pitchFamily="18" charset="0"/>
              </a:rPr>
              <a:t>     </a:t>
            </a:r>
            <a:r>
              <a:rPr lang="es-MX" sz="1800" dirty="0" err="1" smtClean="0">
                <a:latin typeface="Bookman Old Style" pitchFamily="18" charset="0"/>
              </a:rPr>
              <a:t>ninos</a:t>
            </a:r>
            <a:endParaRPr lang="es-MX" sz="1800" dirty="0" smtClean="0">
              <a:latin typeface="Bookman Old Style" pitchFamily="18" charset="0"/>
            </a:endParaRPr>
          </a:p>
          <a:p>
            <a:pPr>
              <a:buClr>
                <a:srgbClr val="7030A0"/>
              </a:buClr>
              <a:buSzPct val="80000"/>
              <a:buFont typeface="Wingdings" pitchFamily="2" charset="2"/>
              <a:buChar char="G"/>
            </a:pPr>
            <a:r>
              <a:rPr lang="es-MX" sz="1800" dirty="0" smtClean="0">
                <a:latin typeface="Bookman Old Style" pitchFamily="18" charset="0"/>
              </a:rPr>
              <a:t>Venta de </a:t>
            </a:r>
            <a:r>
              <a:rPr lang="es-MX" sz="1800" dirty="0" err="1" smtClean="0">
                <a:latin typeface="Bookman Old Style" pitchFamily="18" charset="0"/>
              </a:rPr>
              <a:t>envaces</a:t>
            </a:r>
            <a:r>
              <a:rPr lang="es-MX" sz="1800" dirty="0" smtClean="0">
                <a:latin typeface="Bookman Old Style" pitchFamily="18" charset="0"/>
              </a:rPr>
              <a:t> con decenas de </a:t>
            </a:r>
            <a:r>
              <a:rPr lang="es-MX" sz="1800" dirty="0" err="1" smtClean="0">
                <a:latin typeface="Bookman Old Style" pitchFamily="18" charset="0"/>
              </a:rPr>
              <a:t>dpastillas</a:t>
            </a:r>
            <a:endParaRPr lang="es-MX" sz="1800" dirty="0" smtClean="0">
              <a:latin typeface="Bookman Old Style" pitchFamily="18" charset="0"/>
            </a:endParaRPr>
          </a:p>
          <a:p>
            <a:pPr>
              <a:buClr>
                <a:srgbClr val="7030A0"/>
              </a:buClr>
              <a:buSzPct val="80000"/>
              <a:buFont typeface="Wingdings" pitchFamily="2" charset="2"/>
              <a:buChar char="G"/>
            </a:pPr>
            <a:r>
              <a:rPr lang="es-MX" sz="1800" dirty="0" smtClean="0">
                <a:latin typeface="Bookman Old Style" pitchFamily="18" charset="0"/>
              </a:rPr>
              <a:t>La </a:t>
            </a:r>
            <a:r>
              <a:rPr lang="es-MX" sz="1800" dirty="0" err="1" smtClean="0">
                <a:latin typeface="Bookman Old Style" pitchFamily="18" charset="0"/>
              </a:rPr>
              <a:t>automedicacion</a:t>
            </a:r>
            <a:r>
              <a:rPr lang="es-MX" sz="1800" dirty="0" smtClean="0">
                <a:latin typeface="Bookman Old Style" pitchFamily="18" charset="0"/>
              </a:rPr>
              <a:t> </a:t>
            </a:r>
          </a:p>
          <a:p>
            <a:pPr>
              <a:buClr>
                <a:srgbClr val="7030A0"/>
              </a:buClr>
              <a:buSzPct val="80000"/>
              <a:buFont typeface="Wingdings" pitchFamily="2" charset="2"/>
              <a:buChar char="G"/>
            </a:pPr>
            <a:r>
              <a:rPr lang="es-MX" sz="1800" dirty="0" smtClean="0">
                <a:latin typeface="Bookman Old Style" pitchFamily="18" charset="0"/>
              </a:rPr>
              <a:t>La </a:t>
            </a:r>
            <a:r>
              <a:rPr lang="es-MX" sz="1800" dirty="0" err="1" smtClean="0">
                <a:latin typeface="Bookman Old Style" pitchFamily="18" charset="0"/>
              </a:rPr>
              <a:t>exxageradad</a:t>
            </a:r>
            <a:r>
              <a:rPr lang="es-MX" sz="1800" dirty="0" smtClean="0">
                <a:latin typeface="Bookman Old Style" pitchFamily="18" charset="0"/>
              </a:rPr>
              <a:t> propaganda y falta de </a:t>
            </a:r>
            <a:r>
              <a:rPr lang="es-MX" sz="1800" dirty="0" err="1" smtClean="0">
                <a:latin typeface="Bookman Old Style" pitchFamily="18" charset="0"/>
              </a:rPr>
              <a:t>adcvertencia</a:t>
            </a:r>
            <a:r>
              <a:rPr lang="es-MX" sz="1800" dirty="0" smtClean="0">
                <a:latin typeface="Bookman Old Style" pitchFamily="18" charset="0"/>
              </a:rPr>
              <a:t> sobre la posibilidad de accidentes</a:t>
            </a:r>
          </a:p>
          <a:p>
            <a:pPr>
              <a:buClr>
                <a:srgbClr val="7030A0"/>
              </a:buClr>
              <a:buSzPct val="80000"/>
              <a:buNone/>
            </a:pPr>
            <a:endParaRPr lang="es-MX" sz="1800" dirty="0" smtClean="0">
              <a:latin typeface="Bookman Old Style" pitchFamily="18" charset="0"/>
            </a:endParaRPr>
          </a:p>
          <a:p>
            <a:pPr>
              <a:buNone/>
            </a:pPr>
            <a:endParaRPr lang="es-MX" sz="1800" dirty="0" smtClean="0">
              <a:latin typeface="Bookman Old Style" pitchFamily="18" charset="0"/>
            </a:endParaRPr>
          </a:p>
          <a:p>
            <a:pPr>
              <a:buFont typeface="Wingdings" pitchFamily="2" charset="2"/>
              <a:buChar char=""/>
            </a:pPr>
            <a:endParaRPr lang="es-MX" sz="1800" dirty="0" smtClean="0">
              <a:latin typeface="Bookman Old Style"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latin typeface="Bookman Old Style" pitchFamily="18" charset="0"/>
              </a:rPr>
              <a:t>DOSIS LETAL</a:t>
            </a:r>
            <a:endParaRPr lang="es-ES" dirty="0">
              <a:latin typeface="Bookman Old Style" pitchFamily="18" charset="0"/>
            </a:endParaRPr>
          </a:p>
        </p:txBody>
      </p:sp>
      <p:sp>
        <p:nvSpPr>
          <p:cNvPr id="3" name="2 Marcador de contenido"/>
          <p:cNvSpPr>
            <a:spLocks noGrp="1"/>
          </p:cNvSpPr>
          <p:nvPr>
            <p:ph idx="1"/>
          </p:nvPr>
        </p:nvSpPr>
        <p:spPr/>
        <p:txBody>
          <a:bodyPr/>
          <a:lstStyle/>
          <a:p>
            <a:pPr marL="914400" indent="-914400">
              <a:buClr>
                <a:srgbClr val="7030A0"/>
              </a:buClr>
              <a:buFont typeface="Wingdings" pitchFamily="2" charset="2"/>
              <a:buChar char="G"/>
            </a:pPr>
            <a:r>
              <a:rPr lang="es-MX" sz="4800" dirty="0" smtClean="0"/>
              <a:t>0.4-0.5gr/kilos en niño</a:t>
            </a:r>
          </a:p>
          <a:p>
            <a:pPr marL="914400" indent="-914400">
              <a:buClr>
                <a:srgbClr val="7030A0"/>
              </a:buClr>
              <a:buFont typeface="Wingdings" pitchFamily="2" charset="2"/>
              <a:buChar char="G"/>
            </a:pPr>
            <a:endParaRPr lang="es-MX" sz="4800" dirty="0" smtClean="0"/>
          </a:p>
          <a:p>
            <a:pPr marL="914400" indent="-914400">
              <a:buClr>
                <a:srgbClr val="7030A0"/>
              </a:buClr>
              <a:buFont typeface="Wingdings" pitchFamily="2" charset="2"/>
              <a:buChar char="G"/>
            </a:pPr>
            <a:r>
              <a:rPr lang="es-MX" sz="4800" dirty="0" smtClean="0"/>
              <a:t>20-30gr en adultos puede ocasionar la muerte</a:t>
            </a:r>
            <a:endParaRPr lang="es-ES" sz="4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3200" dirty="0" smtClean="0">
                <a:latin typeface="Bookman Old Style" pitchFamily="18" charset="0"/>
              </a:rPr>
              <a:t>SIGNOS Y SINTOMAS</a:t>
            </a:r>
            <a:endParaRPr lang="es-ES" sz="3200" dirty="0">
              <a:latin typeface="Bookman Old Style" pitchFamily="18" charset="0"/>
            </a:endParaRPr>
          </a:p>
        </p:txBody>
      </p:sp>
      <p:sp>
        <p:nvSpPr>
          <p:cNvPr id="3" name="2 Marcador de contenido"/>
          <p:cNvSpPr>
            <a:spLocks noGrp="1"/>
          </p:cNvSpPr>
          <p:nvPr>
            <p:ph idx="1"/>
          </p:nvPr>
        </p:nvSpPr>
        <p:spPr>
          <a:xfrm>
            <a:off x="214282" y="1643050"/>
            <a:ext cx="8610600" cy="4876800"/>
          </a:xfrm>
        </p:spPr>
        <p:txBody>
          <a:bodyPr/>
          <a:lstStyle/>
          <a:p>
            <a:pPr>
              <a:buClr>
                <a:srgbClr val="7030A0"/>
              </a:buClr>
              <a:buFont typeface="Wingdings" pitchFamily="2" charset="2"/>
              <a:buChar char="G"/>
            </a:pPr>
            <a:r>
              <a:rPr lang="es-MX" sz="1400" dirty="0" smtClean="0">
                <a:latin typeface="Bookman Old Style" pitchFamily="18" charset="0"/>
              </a:rPr>
              <a:t>Erosión</a:t>
            </a:r>
          </a:p>
          <a:p>
            <a:pPr>
              <a:buClr>
                <a:srgbClr val="7030A0"/>
              </a:buClr>
              <a:buFont typeface="Wingdings" pitchFamily="2" charset="2"/>
              <a:buChar char="G"/>
            </a:pPr>
            <a:r>
              <a:rPr lang="es-MX" sz="1400" dirty="0" smtClean="0">
                <a:latin typeface="Bookman Old Style" pitchFamily="18" charset="0"/>
              </a:rPr>
              <a:t>Elevación de la temperatura corporal</a:t>
            </a:r>
          </a:p>
          <a:p>
            <a:pPr>
              <a:buClr>
                <a:srgbClr val="7030A0"/>
              </a:buClr>
              <a:buFont typeface="Wingdings" pitchFamily="2" charset="2"/>
              <a:buChar char="G"/>
            </a:pPr>
            <a:r>
              <a:rPr lang="es-MX" sz="1400" dirty="0" smtClean="0">
                <a:latin typeface="Bookman Old Style" pitchFamily="18" charset="0"/>
              </a:rPr>
              <a:t>Ulceración </a:t>
            </a:r>
          </a:p>
          <a:p>
            <a:pPr>
              <a:buClr>
                <a:srgbClr val="7030A0"/>
              </a:buClr>
              <a:buFont typeface="Wingdings" pitchFamily="2" charset="2"/>
              <a:buChar char="G"/>
            </a:pPr>
            <a:r>
              <a:rPr lang="es-MX" sz="1400" dirty="0" err="1" smtClean="0">
                <a:latin typeface="Bookman Old Style" pitchFamily="18" charset="0"/>
              </a:rPr>
              <a:t>PerforaciónHemorragia</a:t>
            </a:r>
            <a:r>
              <a:rPr lang="es-MX" sz="1400" dirty="0" smtClean="0">
                <a:latin typeface="Bookman Old Style" pitchFamily="18" charset="0"/>
              </a:rPr>
              <a:t> </a:t>
            </a:r>
          </a:p>
          <a:p>
            <a:pPr>
              <a:buClr>
                <a:srgbClr val="7030A0"/>
              </a:buClr>
              <a:buFont typeface="Wingdings" pitchFamily="2" charset="2"/>
              <a:buChar char="G"/>
            </a:pPr>
            <a:r>
              <a:rPr lang="es-MX" sz="1400" dirty="0" smtClean="0">
                <a:latin typeface="Bookman Old Style" pitchFamily="18" charset="0"/>
              </a:rPr>
              <a:t>Dolor de cabeza </a:t>
            </a:r>
          </a:p>
          <a:p>
            <a:pPr>
              <a:buClr>
                <a:srgbClr val="7030A0"/>
              </a:buClr>
              <a:buFont typeface="Wingdings" pitchFamily="2" charset="2"/>
              <a:buChar char="G"/>
            </a:pPr>
            <a:r>
              <a:rPr lang="es-MX" sz="1400" dirty="0" smtClean="0">
                <a:latin typeface="Bookman Old Style" pitchFamily="18" charset="0"/>
              </a:rPr>
              <a:t>Insuficiencia respiratoria</a:t>
            </a:r>
          </a:p>
          <a:p>
            <a:pPr>
              <a:buClr>
                <a:srgbClr val="7030A0"/>
              </a:buClr>
              <a:buFont typeface="Wingdings" pitchFamily="2" charset="2"/>
              <a:buChar char="G"/>
            </a:pPr>
            <a:r>
              <a:rPr lang="es-ES_tradnl" sz="1400" dirty="0" smtClean="0">
                <a:latin typeface="Bookman Old Style" pitchFamily="18" charset="0"/>
              </a:rPr>
              <a:t>Nauseas </a:t>
            </a:r>
          </a:p>
          <a:p>
            <a:pPr>
              <a:buClr>
                <a:srgbClr val="7030A0"/>
              </a:buClr>
              <a:buFont typeface="Wingdings" pitchFamily="2" charset="2"/>
              <a:buChar char="G"/>
            </a:pPr>
            <a:r>
              <a:rPr lang="es-ES_tradnl" sz="1400" dirty="0" smtClean="0">
                <a:latin typeface="Bookman Old Style" pitchFamily="18" charset="0"/>
              </a:rPr>
              <a:t>Vómitos</a:t>
            </a:r>
          </a:p>
          <a:p>
            <a:pPr>
              <a:buClr>
                <a:srgbClr val="7030A0"/>
              </a:buClr>
              <a:buFont typeface="Wingdings" pitchFamily="2" charset="2"/>
              <a:buChar char="G"/>
            </a:pPr>
            <a:r>
              <a:rPr lang="es-ES_tradnl" sz="1400" dirty="0" smtClean="0">
                <a:latin typeface="Bookman Old Style" pitchFamily="18" charset="0"/>
              </a:rPr>
              <a:t>Dolor epigástrico </a:t>
            </a:r>
          </a:p>
          <a:p>
            <a:pPr>
              <a:buClr>
                <a:srgbClr val="7030A0"/>
              </a:buClr>
              <a:buFont typeface="Wingdings" pitchFamily="2" charset="2"/>
              <a:buChar char="G"/>
            </a:pPr>
            <a:r>
              <a:rPr lang="es-ES_tradnl" sz="1400" dirty="0" smtClean="0">
                <a:latin typeface="Bookman Old Style" pitchFamily="18" charset="0"/>
              </a:rPr>
              <a:t>Cefaleas</a:t>
            </a:r>
          </a:p>
          <a:p>
            <a:pPr>
              <a:buClr>
                <a:srgbClr val="7030A0"/>
              </a:buClr>
              <a:buFont typeface="Wingdings" pitchFamily="2" charset="2"/>
              <a:buChar char="G"/>
            </a:pPr>
            <a:r>
              <a:rPr lang="es-ES_tradnl" sz="1400" dirty="0" smtClean="0">
                <a:latin typeface="Bookman Old Style" pitchFamily="18" charset="0"/>
              </a:rPr>
              <a:t>Diaforesis</a:t>
            </a:r>
          </a:p>
          <a:p>
            <a:pPr>
              <a:buClr>
                <a:srgbClr val="7030A0"/>
              </a:buClr>
              <a:buFont typeface="Wingdings" pitchFamily="2" charset="2"/>
              <a:buChar char="G"/>
            </a:pPr>
            <a:r>
              <a:rPr lang="es-ES_tradnl" sz="1400" dirty="0" smtClean="0">
                <a:latin typeface="Bookman Old Style" pitchFamily="18" charset="0"/>
              </a:rPr>
              <a:t>Visión borrosa</a:t>
            </a:r>
          </a:p>
          <a:p>
            <a:pPr>
              <a:buClr>
                <a:srgbClr val="7030A0"/>
              </a:buClr>
              <a:buFont typeface="Wingdings" pitchFamily="2" charset="2"/>
              <a:buChar char="G"/>
            </a:pPr>
            <a:r>
              <a:rPr lang="es-ES_tradnl" sz="1400" dirty="0" smtClean="0">
                <a:latin typeface="Bookman Old Style" pitchFamily="18" charset="0"/>
              </a:rPr>
              <a:t>Enrojecimiento facial</a:t>
            </a:r>
          </a:p>
          <a:p>
            <a:pPr>
              <a:buClr>
                <a:srgbClr val="7030A0"/>
              </a:buClr>
              <a:buFont typeface="Wingdings" pitchFamily="2" charset="2"/>
              <a:buChar char="G"/>
            </a:pPr>
            <a:r>
              <a:rPr lang="es-ES_tradnl" sz="1400" dirty="0" smtClean="0">
                <a:latin typeface="Bookman Old Style" pitchFamily="18" charset="0"/>
              </a:rPr>
              <a:t>Taquicardia y taquipnea que dará origen a una alcalosis respiratoria por hiperventilación y más tardíamente, acidosis metabólica. </a:t>
            </a:r>
          </a:p>
          <a:p>
            <a:pPr>
              <a:buClr>
                <a:srgbClr val="7030A0"/>
              </a:buClr>
              <a:buFont typeface="Wingdings" pitchFamily="2" charset="2"/>
              <a:buChar char="G"/>
            </a:pPr>
            <a:endParaRPr lang="es-ES_tradnl" sz="1400" dirty="0" smtClean="0">
              <a:latin typeface="Bookman Old Style" pitchFamily="18" charset="0"/>
            </a:endParaRPr>
          </a:p>
          <a:p>
            <a:pPr>
              <a:buClr>
                <a:srgbClr val="7030A0"/>
              </a:buClr>
              <a:buFont typeface="Wingdings" pitchFamily="2" charset="2"/>
              <a:buChar char="G"/>
            </a:pPr>
            <a:r>
              <a:rPr lang="es-ES_tradnl" sz="1400" b="1" dirty="0" smtClean="0">
                <a:latin typeface="Bookman Old Style" pitchFamily="18" charset="0"/>
              </a:rPr>
              <a:t>En los casos más graves son frecuentes las alteraciones del SNC, agitación, delirio, confusión y solo en casos extremos coma</a:t>
            </a:r>
            <a:endParaRPr lang="es-MX" sz="1400" b="1" dirty="0" smtClean="0">
              <a:latin typeface="Bookman Old Style"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pPr>
              <a:buNone/>
            </a:pPr>
            <a:r>
              <a:rPr lang="es-MX" sz="2400" dirty="0" smtClean="0">
                <a:latin typeface="Bookman Old Style" pitchFamily="18" charset="0"/>
              </a:rPr>
              <a:t>EN HEMATIES </a:t>
            </a:r>
          </a:p>
          <a:p>
            <a:pPr>
              <a:buClr>
                <a:srgbClr val="7030A0"/>
              </a:buClr>
              <a:buFont typeface="Wingdings" pitchFamily="2" charset="2"/>
              <a:buChar char="G"/>
            </a:pPr>
            <a:r>
              <a:rPr lang="es-MX" sz="2000" dirty="0" smtClean="0">
                <a:latin typeface="Bookman Old Style" pitchFamily="18" charset="0"/>
              </a:rPr>
              <a:t>Disminuye la producción de prombina</a:t>
            </a:r>
          </a:p>
          <a:p>
            <a:pPr>
              <a:buClr>
                <a:srgbClr val="7030A0"/>
              </a:buClr>
              <a:buFont typeface="Wingdings" pitchFamily="2" charset="2"/>
              <a:buChar char="G"/>
            </a:pPr>
            <a:r>
              <a:rPr lang="es-MX" sz="2000" dirty="0" smtClean="0">
                <a:latin typeface="Bookman Old Style" pitchFamily="18" charset="0"/>
              </a:rPr>
              <a:t>Alarga el tiempo de protrombina</a:t>
            </a:r>
          </a:p>
          <a:p>
            <a:pPr>
              <a:buClr>
                <a:srgbClr val="7030A0"/>
              </a:buClr>
              <a:buFont typeface="Wingdings" pitchFamily="2" charset="2"/>
              <a:buChar char="G"/>
            </a:pPr>
            <a:r>
              <a:rPr lang="es-MX" sz="2000" dirty="0" smtClean="0">
                <a:latin typeface="Bookman Old Style" pitchFamily="18" charset="0"/>
              </a:rPr>
              <a:t>Disminución de la adhesión plaquetaria con alteración en la forma del coagulo ya que disminuye la liberación de ADP </a:t>
            </a:r>
          </a:p>
          <a:p>
            <a:pPr>
              <a:buClr>
                <a:srgbClr val="7030A0"/>
              </a:buClr>
              <a:buFont typeface="Wingdings" pitchFamily="2" charset="2"/>
              <a:buChar char="G"/>
            </a:pPr>
            <a:r>
              <a:rPr lang="es-MX" sz="2000" dirty="0" smtClean="0">
                <a:latin typeface="Bookman Old Style" pitchFamily="18" charset="0"/>
              </a:rPr>
              <a:t>La agregación Plaquetaria por acetilación de las enzimas que sintetizan los precursores de prostaglandina y del toromboxanmo A2 (TA2)</a:t>
            </a:r>
          </a:p>
          <a:p>
            <a:pPr>
              <a:buClr>
                <a:srgbClr val="7030A0"/>
              </a:buClr>
              <a:buNone/>
            </a:pPr>
            <a:endParaRPr lang="es-MX" sz="2000" dirty="0" smtClean="0">
              <a:latin typeface="Bookman Old Style" pitchFamily="18" charset="0"/>
            </a:endParaRPr>
          </a:p>
          <a:p>
            <a:pPr>
              <a:buNone/>
            </a:pPr>
            <a:endParaRPr lang="es-E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4000" dirty="0" smtClean="0">
                <a:latin typeface="Bookman Old Style" pitchFamily="18" charset="0"/>
              </a:rPr>
              <a:t>COMPLICACIONES</a:t>
            </a:r>
            <a:endParaRPr lang="es-ES" sz="4000"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ES_tradnl" sz="2800" dirty="0" smtClean="0">
                <a:latin typeface="Bookman Old Style" pitchFamily="18" charset="0"/>
              </a:rPr>
              <a:t>Las complicaciones más importantes son la deshidratación que podría desembocar en una insuficiencia renal, la encefalopatía hipoglucémica, debido al alto consumo de glucosa inducido por el fármaco, el edema agudo de pulmón no cardiogénico y las hemorragias digestivas altas</a:t>
            </a:r>
            <a:r>
              <a:rPr lang="es-ES_tradnl" dirty="0" smtClean="0"/>
              <a:t>. </a:t>
            </a:r>
            <a:endParaRPr lang="es-E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z="3200" dirty="0" smtClean="0">
                <a:latin typeface="Bookman Old Style" pitchFamily="18" charset="0"/>
              </a:rPr>
              <a:t>ASPECTOS CINETICOS</a:t>
            </a:r>
            <a:endParaRPr lang="es-ES" sz="3200"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MX" sz="1400" dirty="0" smtClean="0"/>
              <a:t>ABSORCION: Se absorbe por el estomago y del intestino delgado con gran rapidez, y en 30 minutos existen concentraciones en lo hematíes las cuales siguen aumentando después de 2 horas de la ingesta. También se puede absorber especialmente el salicilato de metilo, en linimentos analgésicos los cuales son la causa de intoxicaciones severas y de muerte </a:t>
            </a:r>
          </a:p>
          <a:p>
            <a:pPr>
              <a:buClr>
                <a:srgbClr val="7030A0"/>
              </a:buClr>
              <a:buFont typeface="Wingdings" pitchFamily="2" charset="2"/>
              <a:buChar char="G"/>
            </a:pPr>
            <a:endParaRPr lang="es-MX" sz="1400" dirty="0" smtClean="0"/>
          </a:p>
          <a:p>
            <a:pPr>
              <a:buClr>
                <a:srgbClr val="7030A0"/>
              </a:buClr>
              <a:buFont typeface="Wingdings" pitchFamily="2" charset="2"/>
              <a:buChar char="G"/>
            </a:pPr>
            <a:r>
              <a:rPr lang="es-MX" sz="1400" dirty="0" smtClean="0"/>
              <a:t>DISTRUBUCION : Una vez absorbido se distribuyen por todos los líquidos del organismo y en embarazada s puede atravesar la barrera placentaria y puede elevarse la bilirrubina en el recién nacido.</a:t>
            </a:r>
          </a:p>
          <a:p>
            <a:pPr>
              <a:buClr>
                <a:srgbClr val="7030A0"/>
              </a:buClr>
              <a:buFont typeface="Wingdings" pitchFamily="2" charset="2"/>
              <a:buChar char="G"/>
            </a:pPr>
            <a:endParaRPr lang="es-MX" sz="1400" dirty="0" smtClean="0"/>
          </a:p>
          <a:p>
            <a:pPr>
              <a:buClr>
                <a:srgbClr val="7030A0"/>
              </a:buClr>
              <a:buFont typeface="Wingdings" pitchFamily="2" charset="2"/>
              <a:buChar char="G"/>
            </a:pPr>
            <a:r>
              <a:rPr lang="es-MX" sz="1400" dirty="0" smtClean="0"/>
              <a:t>ELIMINACION: La principal vía de eliminación es la renal: dosis altas se eliminan mas lentamente aproximadamente, 50% de  15-30.</a:t>
            </a:r>
          </a:p>
          <a:p>
            <a:pPr>
              <a:buNone/>
            </a:pPr>
            <a:r>
              <a:rPr lang="es-MX" sz="1400" dirty="0" smtClean="0"/>
              <a:t>       El pH urinario juega un papel importante por que la alcalinización de la orina produce la </a:t>
            </a:r>
            <a:r>
              <a:rPr lang="es-MX" sz="1400" dirty="0" smtClean="0"/>
              <a:t>ionización </a:t>
            </a:r>
            <a:r>
              <a:rPr lang="es-MX" sz="1400" dirty="0" smtClean="0"/>
              <a:t>del salicilato y a su vez impide la reabsorción tubular</a:t>
            </a:r>
            <a:endParaRPr lang="es-ES" sz="1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3600" dirty="0" smtClean="0">
                <a:latin typeface="Bookman Old Style" pitchFamily="18" charset="0"/>
              </a:rPr>
              <a:t>LABORATORIALES</a:t>
            </a:r>
            <a:endParaRPr lang="es-ES" sz="3600"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MX" sz="2400" dirty="0" smtClean="0">
                <a:latin typeface="Bookman Old Style" pitchFamily="18" charset="0"/>
              </a:rPr>
              <a:t>SALICILATOS EN ORINA</a:t>
            </a:r>
          </a:p>
          <a:p>
            <a:pPr>
              <a:buClr>
                <a:srgbClr val="7030A0"/>
              </a:buClr>
              <a:buFont typeface="Wingdings" pitchFamily="2" charset="2"/>
              <a:buChar char="G"/>
            </a:pPr>
            <a:r>
              <a:rPr lang="es-MX" sz="2400" dirty="0" smtClean="0">
                <a:latin typeface="Bookman Old Style" pitchFamily="18" charset="0"/>
              </a:rPr>
              <a:t>pH</a:t>
            </a:r>
          </a:p>
          <a:p>
            <a:pPr>
              <a:buClr>
                <a:srgbClr val="7030A0"/>
              </a:buClr>
              <a:buFont typeface="Wingdings" pitchFamily="2" charset="2"/>
              <a:buChar char="G"/>
            </a:pPr>
            <a:r>
              <a:rPr lang="es-MX" sz="2400" dirty="0" smtClean="0">
                <a:latin typeface="Bookman Old Style" pitchFamily="18" charset="0"/>
              </a:rPr>
              <a:t>Gases arteriales</a:t>
            </a:r>
          </a:p>
          <a:p>
            <a:pPr>
              <a:buClr>
                <a:srgbClr val="7030A0"/>
              </a:buClr>
              <a:buFont typeface="Wingdings" pitchFamily="2" charset="2"/>
              <a:buChar char="G"/>
            </a:pPr>
            <a:r>
              <a:rPr lang="es-MX" sz="2400" dirty="0" smtClean="0">
                <a:latin typeface="Bookman Old Style" pitchFamily="18" charset="0"/>
              </a:rPr>
              <a:t>Ionograma</a:t>
            </a:r>
          </a:p>
          <a:p>
            <a:pPr>
              <a:buClr>
                <a:srgbClr val="7030A0"/>
              </a:buClr>
              <a:buFont typeface="Wingdings" pitchFamily="2" charset="2"/>
              <a:buChar char="G"/>
            </a:pPr>
            <a:r>
              <a:rPr lang="es-MX" sz="2400" dirty="0" smtClean="0">
                <a:latin typeface="Bookman Old Style" pitchFamily="18" charset="0"/>
              </a:rPr>
              <a:t>Citoquimico de la orina</a:t>
            </a:r>
          </a:p>
          <a:p>
            <a:pPr>
              <a:buClr>
                <a:srgbClr val="7030A0"/>
              </a:buClr>
              <a:buFont typeface="Wingdings" pitchFamily="2" charset="2"/>
              <a:buChar char="G"/>
            </a:pPr>
            <a:r>
              <a:rPr lang="es-MX" sz="2400" dirty="0" smtClean="0">
                <a:latin typeface="Bookman Old Style" pitchFamily="18" charset="0"/>
              </a:rPr>
              <a:t>Glicemia </a:t>
            </a:r>
          </a:p>
          <a:p>
            <a:pPr>
              <a:buClr>
                <a:srgbClr val="7030A0"/>
              </a:buClr>
              <a:buFont typeface="Wingdings" pitchFamily="2" charset="2"/>
              <a:buChar char="G"/>
            </a:pPr>
            <a:r>
              <a:rPr lang="es-MX" sz="2400" dirty="0" smtClean="0">
                <a:latin typeface="Bookman Old Style" pitchFamily="18" charset="0"/>
              </a:rPr>
              <a:t>Tiempo de protrombina y de sangría</a:t>
            </a:r>
          </a:p>
          <a:p>
            <a:pPr>
              <a:buClr>
                <a:srgbClr val="7030A0"/>
              </a:buClr>
              <a:buFont typeface="Wingdings" pitchFamily="2" charset="2"/>
              <a:buChar char="G"/>
            </a:pPr>
            <a:r>
              <a:rPr lang="es-MX" sz="2400" dirty="0" smtClean="0">
                <a:latin typeface="Bookman Old Style" pitchFamily="18" charset="0"/>
              </a:rPr>
              <a:t>K sérico</a:t>
            </a:r>
          </a:p>
          <a:p>
            <a:pPr>
              <a:buClr>
                <a:srgbClr val="7030A0"/>
              </a:buClr>
              <a:buFont typeface="Wingdings" pitchFamily="2" charset="2"/>
              <a:buChar char="G"/>
            </a:pPr>
            <a:r>
              <a:rPr lang="es-MX" sz="2400" dirty="0" smtClean="0">
                <a:latin typeface="Bookman Old Style" pitchFamily="18" charset="0"/>
              </a:rPr>
              <a:t>Cl sérico</a:t>
            </a:r>
          </a:p>
          <a:p>
            <a:pPr>
              <a:buClr>
                <a:srgbClr val="7030A0"/>
              </a:buClr>
              <a:buFont typeface="Wingdings" pitchFamily="2" charset="2"/>
              <a:buChar char="G"/>
            </a:pPr>
            <a:r>
              <a:rPr lang="es-MX" sz="2400" dirty="0" err="1" smtClean="0">
                <a:latin typeface="Bookman Old Style" pitchFamily="18" charset="0"/>
              </a:rPr>
              <a:t>Na</a:t>
            </a:r>
            <a:r>
              <a:rPr lang="es-MX" sz="2400" dirty="0" smtClean="0">
                <a:latin typeface="Bookman Old Style" pitchFamily="18" charset="0"/>
              </a:rPr>
              <a:t> sérico</a:t>
            </a:r>
          </a:p>
          <a:p>
            <a:pPr>
              <a:buClr>
                <a:srgbClr val="7030A0"/>
              </a:buClr>
              <a:buFont typeface="Wingdings" pitchFamily="2" charset="2"/>
              <a:buChar char="G"/>
            </a:pPr>
            <a:endParaRPr lang="es-ES" sz="2400" dirty="0">
              <a:latin typeface="Bookman Old Style"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3200" dirty="0" smtClean="0">
                <a:latin typeface="Bookman Old Style" pitchFamily="18" charset="0"/>
              </a:rPr>
              <a:t>PRUEBAS PARA DIAGNOSTICO</a:t>
            </a:r>
            <a:endParaRPr lang="es-ES" sz="3200"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endParaRPr lang="es-MX" sz="2000" b="1" dirty="0" smtClean="0">
              <a:latin typeface="Bookman Old Style" pitchFamily="18" charset="0"/>
            </a:endParaRPr>
          </a:p>
          <a:p>
            <a:pPr>
              <a:buClr>
                <a:srgbClr val="7030A0"/>
              </a:buClr>
              <a:buFont typeface="Wingdings" pitchFamily="2" charset="2"/>
              <a:buChar char="G"/>
            </a:pPr>
            <a:r>
              <a:rPr lang="es-MX" sz="2000" b="1" dirty="0" smtClean="0">
                <a:latin typeface="Bookman Old Style" pitchFamily="18" charset="0"/>
              </a:rPr>
              <a:t>La prueba del cloruro férrico </a:t>
            </a:r>
            <a:r>
              <a:rPr lang="es-MX" sz="2000" dirty="0" smtClean="0">
                <a:latin typeface="Bookman Old Style" pitchFamily="18" charset="0"/>
              </a:rPr>
              <a:t>: Que consiste en agregar unas pocas gotas del reactivo(cloruro férrico) a unos cuantos mililitros de la orina del paciente. En caso positivo parecerá color violeta en la muestra.</a:t>
            </a:r>
          </a:p>
          <a:p>
            <a:pPr>
              <a:buClr>
                <a:srgbClr val="7030A0"/>
              </a:buClr>
              <a:buFont typeface="Wingdings" pitchFamily="2" charset="2"/>
              <a:buChar char="G"/>
            </a:pPr>
            <a:endParaRPr lang="es-ES" sz="2000" dirty="0" smtClean="0">
              <a:latin typeface="Bookman Old Style" pitchFamily="18" charset="0"/>
            </a:endParaRPr>
          </a:p>
          <a:p>
            <a:pPr>
              <a:buClr>
                <a:srgbClr val="7030A0"/>
              </a:buClr>
              <a:buNone/>
            </a:pPr>
            <a:endParaRPr lang="es-MX" sz="2000" dirty="0" smtClean="0">
              <a:latin typeface="Bookman Old Style" pitchFamily="18" charset="0"/>
            </a:endParaRPr>
          </a:p>
          <a:p>
            <a:pPr>
              <a:buClr>
                <a:srgbClr val="7030A0"/>
              </a:buClr>
              <a:buFont typeface="Wingdings" pitchFamily="2" charset="2"/>
              <a:buChar char="G"/>
            </a:pPr>
            <a:r>
              <a:rPr lang="es-MX" sz="2000" b="1" dirty="0" smtClean="0">
                <a:latin typeface="Bookman Old Style" pitchFamily="18" charset="0"/>
              </a:rPr>
              <a:t>Phenestix: </a:t>
            </a:r>
            <a:r>
              <a:rPr lang="es-MX" sz="2000" dirty="0" smtClean="0">
                <a:latin typeface="Bookman Old Style" pitchFamily="18" charset="0"/>
              </a:rPr>
              <a:t>Método  de cinta semicuantitativa  para realizar en el plasma o en el suero, comparando en carta con colores preestablecidos, así; un color canela sugiere concentraciones de salicilatos menores de 40mg/dl; un color café: de 40-90mg/dl; un color purpura concentraciones &gt;de 90 mg/dl.</a:t>
            </a:r>
          </a:p>
          <a:p>
            <a:pPr>
              <a:buClr>
                <a:srgbClr val="7030A0"/>
              </a:buClr>
              <a:buFont typeface="Wingdings" pitchFamily="2" charset="2"/>
              <a:buChar char="G"/>
            </a:pPr>
            <a:endParaRPr lang="es-ES" sz="2000" b="1" dirty="0">
              <a:latin typeface="Bookman Old Style"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TRATAMIENTO</a:t>
            </a:r>
            <a:endParaRPr lang="es-MX" dirty="0"/>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ES" sz="2000" dirty="0" smtClean="0">
                <a:latin typeface="Bookman Old Style" pitchFamily="18" charset="0"/>
              </a:rPr>
              <a:t>El tratamiento consiste en:</a:t>
            </a:r>
          </a:p>
          <a:p>
            <a:pPr>
              <a:buClr>
                <a:srgbClr val="7030A0"/>
              </a:buClr>
              <a:buFont typeface="Wingdings" pitchFamily="2" charset="2"/>
              <a:buChar char="G"/>
            </a:pPr>
            <a:r>
              <a:rPr lang="es-ES" sz="2000" dirty="0" smtClean="0">
                <a:latin typeface="Bookman Old Style" pitchFamily="18" charset="0"/>
              </a:rPr>
              <a:t> Lavado gástrico y administración de carbón activado que puede ser eficaz incluso pasadas 12 –24 horas de la ingesta, dado que en ocasiones los salicilatos precipitan con el pH ácido des estomago, permaneciendo en él como conglomerados durante muchas horas.</a:t>
            </a:r>
          </a:p>
          <a:p>
            <a:pPr>
              <a:buClr>
                <a:srgbClr val="7030A0"/>
              </a:buClr>
              <a:buFont typeface="Wingdings" pitchFamily="2" charset="2"/>
              <a:buChar char="G"/>
            </a:pPr>
            <a:r>
              <a:rPr lang="es-ES" sz="2000" dirty="0" smtClean="0">
                <a:latin typeface="Bookman Old Style" pitchFamily="18" charset="0"/>
              </a:rPr>
              <a:t>Administración de líquidos. </a:t>
            </a:r>
          </a:p>
          <a:p>
            <a:pPr>
              <a:buClr>
                <a:srgbClr val="7030A0"/>
              </a:buClr>
              <a:buFont typeface="Wingdings" pitchFamily="2" charset="2"/>
              <a:buChar char="G"/>
            </a:pPr>
            <a:r>
              <a:rPr lang="es-ES" sz="2000" dirty="0" smtClean="0">
                <a:latin typeface="Bookman Old Style" pitchFamily="18" charset="0"/>
              </a:rPr>
              <a:t>Administración de glucosa hipertónica. Diuresis forzada alcalina. </a:t>
            </a:r>
          </a:p>
          <a:p>
            <a:pPr>
              <a:buClr>
                <a:srgbClr val="7030A0"/>
              </a:buClr>
              <a:buFont typeface="Wingdings" pitchFamily="2" charset="2"/>
              <a:buChar char="G"/>
            </a:pPr>
            <a:r>
              <a:rPr lang="es-ES" sz="2000" dirty="0" smtClean="0">
                <a:latin typeface="Bookman Old Style" pitchFamily="18" charset="0"/>
              </a:rPr>
              <a:t>Hemodiálisis en los casos graves.  </a:t>
            </a:r>
          </a:p>
          <a:p>
            <a:pPr>
              <a:buNone/>
            </a:pPr>
            <a:endParaRPr lang="es-MX"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4800" dirty="0" smtClean="0">
                <a:latin typeface="Bookman Old Style" pitchFamily="18" charset="0"/>
              </a:rPr>
              <a:t>IMPORTANTE</a:t>
            </a:r>
            <a:endParaRPr lang="es-ES" sz="4800" dirty="0">
              <a:latin typeface="Bookman Old Style" pitchFamily="18" charset="0"/>
            </a:endParaRPr>
          </a:p>
        </p:txBody>
      </p:sp>
      <p:sp>
        <p:nvSpPr>
          <p:cNvPr id="3" name="2 Marcador de contenido"/>
          <p:cNvSpPr>
            <a:spLocks noGrp="1"/>
          </p:cNvSpPr>
          <p:nvPr>
            <p:ph idx="1"/>
          </p:nvPr>
        </p:nvSpPr>
        <p:spPr/>
        <p:txBody>
          <a:bodyPr/>
          <a:lstStyle/>
          <a:p>
            <a:endParaRPr lang="es-ES" sz="1800" dirty="0" smtClean="0">
              <a:latin typeface="Bookman Old Style" pitchFamily="18" charset="0"/>
            </a:endParaRPr>
          </a:p>
          <a:p>
            <a:r>
              <a:rPr lang="es-MX" sz="1600" dirty="0" smtClean="0">
                <a:latin typeface="Bookman Old Style" pitchFamily="18" charset="0"/>
              </a:rPr>
              <a:t>AXISTEN ALGUNAS VACUNAS QUE CONTIENEN </a:t>
            </a:r>
            <a:r>
              <a:rPr lang="es-ES" sz="1600" dirty="0" smtClean="0">
                <a:latin typeface="Bookman Old Style" pitchFamily="18" charset="0"/>
              </a:rPr>
              <a:t>ANTIINFLAMATORIOS NO ESTEROIDEOS DEL GRUPO DE LOS SALICILATOS</a:t>
            </a:r>
          </a:p>
          <a:p>
            <a:r>
              <a:rPr lang="es-ES" sz="1600" dirty="0" smtClean="0">
                <a:latin typeface="Bookman Old Style" pitchFamily="18" charset="0"/>
              </a:rPr>
              <a:t>SE DEBE EVITAR EL USO DE ESTE TIPO DE VACUNAS  EN NIÑOS MENORES DE 10 AÑOS EN LOS PROCESOS FEBRILES DE ORIGEN VIRAL, COMO LA GRIPE POR EJEMPLO. TAMBIÉN DEBE EVITARSE SU USO LUEGO DE RECIBIR LA VACUNA DE LA VARICELA, YA QUE EXISTE EL RIESGO DE DESARROLLAR EL SÍNDROMEDE REYE. TAMBIEN EL USO DE ASPIRINA MIENTAS SE PADECE VARICELA ESTA ASOCIADO AL SINDROME DE REYE EN NIÑOS. DEBE TENERSE EN CUENTA QUE HAY MUCHOS PREPARADOS FARMACÉUTICOS EN EL MERCADO QUE POSEEN EN SU FORMULACIÓN SALICILATOS, POR LO CUAL DEBEN EVITARSE TAMBIÉN EN LA INFANCIA. DEBE PREVENIRSE EL CONSUMO INDISCRIMINADO DE ESTE GRUPO DE AINES DADO LO RIESGOSO DE SU ADMINISTRACIÓN EN NIÑOS. EN ADULTOS, LOS SALICILATOS, TAMBIÉN PRODUCEN EFECTOS ADVERSOS EN EL SISTEMA GASTROINTESTINAL Y RENAL, POR LO CUAL TAMPOCO SON INÓCUOS PARA ESTE RANGO ETARIO</a:t>
            </a:r>
            <a:endParaRPr lang="es-ES" sz="1600" dirty="0">
              <a:latin typeface="Bookman Old Style"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latin typeface="Bookman Old Style" pitchFamily="18" charset="0"/>
              </a:rPr>
              <a:t>BIBLIOGRAFIA</a:t>
            </a:r>
            <a:endParaRPr lang="es-ES" dirty="0">
              <a:latin typeface="Bookman Old Style" pitchFamily="18" charset="0"/>
            </a:endParaRPr>
          </a:p>
        </p:txBody>
      </p:sp>
      <p:sp>
        <p:nvSpPr>
          <p:cNvPr id="3" name="2 Marcador de contenido"/>
          <p:cNvSpPr>
            <a:spLocks noGrp="1"/>
          </p:cNvSpPr>
          <p:nvPr>
            <p:ph idx="1"/>
          </p:nvPr>
        </p:nvSpPr>
        <p:spPr/>
        <p:txBody>
          <a:bodyPr/>
          <a:lstStyle/>
          <a:p>
            <a:pPr>
              <a:buClr>
                <a:srgbClr val="7030A0"/>
              </a:buClr>
              <a:buFont typeface="Wingdings" pitchFamily="2" charset="2"/>
              <a:buChar char="G"/>
            </a:pPr>
            <a:r>
              <a:rPr lang="es-MX" dirty="0" smtClean="0"/>
              <a:t>Manual de Toxicología Clínica, Prevencion, Diagnostico y tratamiento. Robert</a:t>
            </a:r>
            <a:r>
              <a:rPr lang="es-ES" dirty="0" smtClean="0"/>
              <a:t> H, William O Robertson. Edit  Manual Moderno </a:t>
            </a:r>
            <a:r>
              <a:rPr lang="es-ES" dirty="0" err="1" smtClean="0"/>
              <a:t>Pag</a:t>
            </a:r>
            <a:r>
              <a:rPr lang="es-ES" dirty="0" smtClean="0"/>
              <a:t>. </a:t>
            </a:r>
            <a:r>
              <a:rPr lang="es-ES" dirty="0" smtClean="0"/>
              <a:t>267- 269</a:t>
            </a:r>
          </a:p>
          <a:p>
            <a:pPr>
              <a:buClr>
                <a:srgbClr val="7030A0"/>
              </a:buClr>
              <a:buFont typeface="Wingdings" pitchFamily="2" charset="2"/>
              <a:buChar char="G"/>
            </a:pPr>
            <a:r>
              <a:rPr lang="es-MX" dirty="0" smtClean="0"/>
              <a:t>Manual </a:t>
            </a:r>
            <a:r>
              <a:rPr lang="es-MX" dirty="0" smtClean="0"/>
              <a:t>Moderno </a:t>
            </a:r>
            <a:r>
              <a:rPr lang="es-MX" dirty="0" smtClean="0"/>
              <a:t>4° </a:t>
            </a:r>
            <a:r>
              <a:rPr lang="es-MX" dirty="0" smtClean="0"/>
              <a:t>edición Toxicología. Darío Córdoba. Pág. </a:t>
            </a:r>
            <a:r>
              <a:rPr lang="es-MX" dirty="0" smtClean="0"/>
              <a:t>325,326,327,328 y 329</a:t>
            </a:r>
          </a:p>
          <a:p>
            <a:pPr>
              <a:buClr>
                <a:srgbClr val="7030A0"/>
              </a:buClr>
              <a:buFont typeface="Wingdings" pitchFamily="2" charset="2"/>
              <a:buChar char="G"/>
            </a:pPr>
            <a:r>
              <a:rPr lang="es-MX" dirty="0" smtClean="0"/>
              <a:t>http://static.scribd.com/docs/hjiz4k0icmlzi.swf?INITIAL_VIEW=width</a:t>
            </a:r>
          </a:p>
        </p:txBody>
      </p:sp>
    </p:spTree>
  </p:cSld>
  <p:clrMapOvr>
    <a:masterClrMapping/>
  </p:clrMapOvr>
</p:sld>
</file>

<file path=ppt/theme/theme1.xml><?xml version="1.0" encoding="utf-8"?>
<a:theme xmlns:a="http://schemas.openxmlformats.org/drawingml/2006/main" name="Plantilla de diseño médico">
  <a:themeElements>
    <a:clrScheme name="Tema de Office 1">
      <a:dk1>
        <a:srgbClr val="000000"/>
      </a:dk1>
      <a:lt1>
        <a:srgbClr val="FFFFFF"/>
      </a:lt1>
      <a:dk2>
        <a:srgbClr val="000000"/>
      </a:dk2>
      <a:lt2>
        <a:srgbClr val="FFFFFF"/>
      </a:lt2>
      <a:accent1>
        <a:srgbClr val="000066"/>
      </a:accent1>
      <a:accent2>
        <a:srgbClr val="000099"/>
      </a:accent2>
      <a:accent3>
        <a:srgbClr val="FFFFFF"/>
      </a:accent3>
      <a:accent4>
        <a:srgbClr val="000000"/>
      </a:accent4>
      <a:accent5>
        <a:srgbClr val="AAAAB8"/>
      </a:accent5>
      <a:accent6>
        <a:srgbClr val="00008A"/>
      </a:accent6>
      <a:hlink>
        <a:srgbClr val="2660B6"/>
      </a:hlink>
      <a:folHlink>
        <a:srgbClr val="875FDF"/>
      </a:folHlink>
    </a:clrScheme>
    <a:fontScheme name="Tema de Offic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ma de Office 1">
        <a:dk1>
          <a:srgbClr val="000000"/>
        </a:dk1>
        <a:lt1>
          <a:srgbClr val="FFFFFF"/>
        </a:lt1>
        <a:dk2>
          <a:srgbClr val="000000"/>
        </a:dk2>
        <a:lt2>
          <a:srgbClr val="FFFFFF"/>
        </a:lt2>
        <a:accent1>
          <a:srgbClr val="000066"/>
        </a:accent1>
        <a:accent2>
          <a:srgbClr val="000099"/>
        </a:accent2>
        <a:accent3>
          <a:srgbClr val="FFFFFF"/>
        </a:accent3>
        <a:accent4>
          <a:srgbClr val="000000"/>
        </a:accent4>
        <a:accent5>
          <a:srgbClr val="AAAAB8"/>
        </a:accent5>
        <a:accent6>
          <a:srgbClr val="00008A"/>
        </a:accent6>
        <a:hlink>
          <a:srgbClr val="2660B6"/>
        </a:hlink>
        <a:folHlink>
          <a:srgbClr val="875FD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GESTION DE CALIDAD</Template>
  <TotalTime>436</TotalTime>
  <Words>1333</Words>
  <Application>Microsoft Office PowerPoint</Application>
  <PresentationFormat>Presentación en pantalla (4:3)</PresentationFormat>
  <Paragraphs>138</Paragraphs>
  <Slides>23</Slides>
  <Notes>1</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Plantilla de diseño médico</vt:lpstr>
      <vt:lpstr>TOXICOLOGIA</vt:lpstr>
      <vt:lpstr>CUARTO SEMESTRE</vt:lpstr>
      <vt:lpstr>INTOXICACION POR ACIDO ACETILSALICILICO</vt:lpstr>
      <vt:lpstr>HISTORIA</vt:lpstr>
      <vt:lpstr>Presentación de PowerPoint</vt:lpstr>
      <vt:lpstr>SALICILATOS</vt:lpstr>
      <vt:lpstr>¿QUE ES EL ACIDO ACETILSALICILICO?</vt:lpstr>
      <vt:lpstr>Presentación de PowerPoint</vt:lpstr>
      <vt:lpstr>MECANISMO DE ACCIÓN :  </vt:lpstr>
      <vt:lpstr>¿QUE SUCEDE CUANDO SE INGIERE SALICILATOS?</vt:lpstr>
      <vt:lpstr> PREPARADOS QUE CONTIENEN SALICILATOS </vt:lpstr>
      <vt:lpstr>INTOXICACION</vt:lpstr>
      <vt:lpstr>FACTORES QUE CONTRIBUYEN A LA INTOXICACION  SON</vt:lpstr>
      <vt:lpstr>DOSIS LETAL</vt:lpstr>
      <vt:lpstr>SIGNOS Y SINTOMAS</vt:lpstr>
      <vt:lpstr>Presentación de PowerPoint</vt:lpstr>
      <vt:lpstr>COMPLICACIONES</vt:lpstr>
      <vt:lpstr>ASPECTOS CINETICOS</vt:lpstr>
      <vt:lpstr>LABORATORIALES</vt:lpstr>
      <vt:lpstr>PRUEBAS PARA DIAGNOSTICO</vt:lpstr>
      <vt:lpstr>TRATAMIENTO</vt:lpstr>
      <vt:lpstr>IMPORTANTE</vt:lpstr>
      <vt:lpstr>BIBLIOGRAFIA</vt:lpstr>
    </vt:vector>
  </TitlesOfParts>
  <Company>INTEL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INTOXICACION POR ACIDO ACETILSALICILICO</dc:title>
  <dc:creator>INTEL</dc:creator>
  <cp:lastModifiedBy>PRESARIO</cp:lastModifiedBy>
  <cp:revision>40</cp:revision>
  <dcterms:created xsi:type="dcterms:W3CDTF">2008-04-23T01:03:44Z</dcterms:created>
  <dcterms:modified xsi:type="dcterms:W3CDTF">2015-03-07T03:48:17Z</dcterms:modified>
</cp:coreProperties>
</file>