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3B211743-2FE2-4EFE-94C7-076180D81A96}" type="datetimeFigureOut">
              <a:rPr lang="es-MX" smtClean="0"/>
              <a:pPr/>
              <a:t>01/03/2016</a:t>
            </a:fld>
            <a:endParaRPr lang="es-MX"/>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s-MX"/>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D8E1A71D-C07D-46D0-8211-566722571659}" type="slidenum">
              <a:rPr lang="es-MX" smtClean="0"/>
              <a:pPr/>
              <a:t>‹Nº›</a:t>
            </a:fld>
            <a:endParaRPr lang="es-MX"/>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3B211743-2FE2-4EFE-94C7-076180D81A96}" type="datetimeFigureOut">
              <a:rPr lang="es-MX" smtClean="0"/>
              <a:pPr/>
              <a:t>01/03/2016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3B211743-2FE2-4EFE-94C7-076180D81A96}" type="datetimeFigureOut">
              <a:rPr lang="es-MX" smtClean="0"/>
              <a:pPr/>
              <a:t>01/03/2016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5" name="Date Placeholder 4"/>
          <p:cNvSpPr>
            <a:spLocks noGrp="1"/>
          </p:cNvSpPr>
          <p:nvPr>
            <p:ph type="dt" sz="half" idx="10"/>
          </p:nvPr>
        </p:nvSpPr>
        <p:spPr/>
        <p:txBody>
          <a:bodyPr/>
          <a:lstStyle/>
          <a:p>
            <a:fld id="{3B211743-2FE2-4EFE-94C7-076180D81A96}" type="datetimeFigureOut">
              <a:rPr lang="es-MX" smtClean="0"/>
              <a:pPr/>
              <a:t>01/03/2016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D8E1A71D-C07D-46D0-8211-566722571659}" type="slidenum">
              <a:rPr lang="es-MX" smtClean="0"/>
              <a:pPr/>
              <a:t>‹Nº›</a:t>
            </a:fld>
            <a:endParaRPr lang="es-MX"/>
          </a:p>
        </p:txBody>
      </p:sp>
      <p:sp>
        <p:nvSpPr>
          <p:cNvPr id="9" name="Content Placeholder 8"/>
          <p:cNvSpPr>
            <a:spLocks noGrp="1"/>
          </p:cNvSpPr>
          <p:nvPr>
            <p:ph sz="quarter" idx="13"/>
          </p:nvPr>
        </p:nvSpPr>
        <p:spPr>
          <a:xfrm>
            <a:off x="1042416" y="2313432"/>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3B211743-2FE2-4EFE-94C7-076180D81A96}" type="datetimeFigureOut">
              <a:rPr lang="es-MX" smtClean="0"/>
              <a:pPr/>
              <a:t>01/03/2016</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3B211743-2FE2-4EFE-94C7-076180D81A96}" type="datetimeFigureOut">
              <a:rPr lang="es-MX" smtClean="0"/>
              <a:pPr/>
              <a:t>01/03/2016</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211743-2FE2-4EFE-94C7-076180D81A96}" type="datetimeFigureOut">
              <a:rPr lang="es-MX" smtClean="0"/>
              <a:pPr/>
              <a:t>01/03/2016</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B211743-2FE2-4EFE-94C7-076180D81A96}" type="datetimeFigureOut">
              <a:rPr lang="es-MX" smtClean="0"/>
              <a:pPr/>
              <a:t>01/03/2016</a:t>
            </a:fld>
            <a:endParaRPr lang="es-MX"/>
          </a:p>
        </p:txBody>
      </p:sp>
      <p:sp>
        <p:nvSpPr>
          <p:cNvPr id="7" name="Slide Number Placeholder 6"/>
          <p:cNvSpPr>
            <a:spLocks noGrp="1"/>
          </p:cNvSpPr>
          <p:nvPr>
            <p:ph type="sldNum" sz="quarter" idx="12"/>
          </p:nvPr>
        </p:nvSpPr>
        <p:spPr/>
        <p:txBody>
          <a:bodyPr/>
          <a:lstStyle/>
          <a:p>
            <a:fld id="{D8E1A71D-C07D-46D0-8211-566722571659}" type="slidenum">
              <a:rPr lang="es-MX" smtClean="0"/>
              <a:pPr/>
              <a:t>‹Nº›</a:t>
            </a:fld>
            <a:endParaRPr lang="es-MX"/>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MX"/>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s-ES" smtClean="0"/>
              <a:t>Haga clic para modificar el estilo de título del patrón</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3B211743-2FE2-4EFE-94C7-076180D81A96}" type="datetimeFigureOut">
              <a:rPr lang="es-MX" smtClean="0"/>
              <a:pPr/>
              <a:t>01/03/2016</a:t>
            </a:fld>
            <a:endParaRPr lang="es-MX"/>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MX"/>
          </a:p>
        </p:txBody>
      </p:sp>
      <p:sp>
        <p:nvSpPr>
          <p:cNvPr id="7" name="Slide Number Placeholder 6"/>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3B211743-2FE2-4EFE-94C7-076180D81A96}" type="datetimeFigureOut">
              <a:rPr lang="es-MX" smtClean="0"/>
              <a:pPr/>
              <a:t>01/03/2016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3B211743-2FE2-4EFE-94C7-076180D81A96}" type="datetimeFigureOut">
              <a:rPr lang="es-MX" smtClean="0"/>
              <a:pPr/>
              <a:t>01/03/2016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3B211743-2FE2-4EFE-94C7-076180D81A96}" type="datetimeFigureOut">
              <a:rPr lang="es-MX" smtClean="0"/>
              <a:pPr/>
              <a:t>01/03/2016</a:t>
            </a:fld>
            <a:endParaRPr lang="es-MX"/>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s-MX"/>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D8E1A71D-C07D-46D0-8211-566722571659}"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MX" dirty="0" smtClean="0"/>
              <a:t>Virus informáticos</a:t>
            </a:r>
            <a:br>
              <a:rPr lang="es-MX" dirty="0" smtClean="0"/>
            </a:br>
            <a:r>
              <a:rPr lang="es-MX" dirty="0" smtClean="0"/>
              <a:t>Segunda parte</a:t>
            </a:r>
            <a:endParaRPr lang="es-MX" dirty="0"/>
          </a:p>
        </p:txBody>
      </p:sp>
      <p:sp>
        <p:nvSpPr>
          <p:cNvPr id="3" name="2 Subtítulo"/>
          <p:cNvSpPr>
            <a:spLocks noGrp="1"/>
          </p:cNvSpPr>
          <p:nvPr>
            <p:ph type="subTitle" idx="1"/>
          </p:nvPr>
        </p:nvSpPr>
        <p:spPr/>
        <p:txBody>
          <a:bodyPr>
            <a:noAutofit/>
          </a:bodyPr>
          <a:lstStyle/>
          <a:p>
            <a:r>
              <a:rPr lang="es-MX" sz="1800" dirty="0" smtClean="0"/>
              <a:t>Informática II</a:t>
            </a:r>
          </a:p>
          <a:p>
            <a:r>
              <a:rPr lang="es-MX" sz="1800" dirty="0" smtClean="0"/>
              <a:t>Segundo semestre</a:t>
            </a:r>
            <a:endParaRPr lang="es-MX" sz="1800" dirty="0"/>
          </a:p>
        </p:txBody>
      </p:sp>
      <p:sp>
        <p:nvSpPr>
          <p:cNvPr id="4" name="1 Título"/>
          <p:cNvSpPr txBox="1">
            <a:spLocks/>
          </p:cNvSpPr>
          <p:nvPr/>
        </p:nvSpPr>
        <p:spPr>
          <a:xfrm>
            <a:off x="4644008" y="908720"/>
            <a:ext cx="3528392" cy="792088"/>
          </a:xfrm>
          <a:prstGeom prst="rect">
            <a:avLst/>
          </a:prstGeom>
        </p:spPr>
        <p:txBody>
          <a:bodyPr vert="horz" lIns="91440" tIns="45720" rIns="91440" bIns="45720" rtlCol="0" anchor="b" anchorCtr="0">
            <a:normAutofit fontScale="60000" lnSpcReduction="200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dirty="0" smtClean="0"/>
              <a:t>Multiversidad Latinoamericana</a:t>
            </a:r>
            <a:endParaRPr lang="es-MX" dirty="0"/>
          </a:p>
        </p:txBody>
      </p:sp>
      <p:sp>
        <p:nvSpPr>
          <p:cNvPr id="5" name="1 Título"/>
          <p:cNvSpPr txBox="1">
            <a:spLocks/>
          </p:cNvSpPr>
          <p:nvPr/>
        </p:nvSpPr>
        <p:spPr>
          <a:xfrm>
            <a:off x="5148064" y="1556792"/>
            <a:ext cx="2440360" cy="432048"/>
          </a:xfrm>
          <a:prstGeom prst="rect">
            <a:avLst/>
          </a:prstGeom>
        </p:spPr>
        <p:txBody>
          <a:bodyPr vert="horz" lIns="91440" tIns="45720" rIns="91440" bIns="45720" rtlCol="0" anchor="b" anchorCtr="0">
            <a:normAutofit fontScale="900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sz="1400" dirty="0" smtClean="0"/>
              <a:t>Campus Veracruz</a:t>
            </a:r>
            <a:endParaRPr lang="es-MX" sz="1400" dirty="0"/>
          </a:p>
        </p:txBody>
      </p:sp>
    </p:spTree>
    <p:extLst>
      <p:ext uri="{BB962C8B-B14F-4D97-AF65-F5344CB8AC3E}">
        <p14:creationId xmlns:p14="http://schemas.microsoft.com/office/powerpoint/2010/main" xmlns="" val="3782646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331640" y="2348880"/>
            <a:ext cx="6400800" cy="3048001"/>
          </a:xfrm>
        </p:spPr>
        <p:txBody>
          <a:bodyPr>
            <a:normAutofit lnSpcReduction="10000"/>
          </a:bodyPr>
          <a:lstStyle/>
          <a:p>
            <a:pPr indent="0">
              <a:buNone/>
            </a:pPr>
            <a:r>
              <a:rPr lang="es-MX" dirty="0" smtClean="0"/>
              <a:t>Objetivo de aprendizaje: Conocer los diferentes tipos de virus que existen y la forma en la que estos se ocultan en la computadora</a:t>
            </a:r>
          </a:p>
          <a:p>
            <a:pPr indent="0">
              <a:buNone/>
            </a:pPr>
            <a:endParaRPr lang="es-MX" dirty="0" smtClean="0"/>
          </a:p>
          <a:p>
            <a:pPr indent="0">
              <a:buNone/>
            </a:pPr>
            <a:r>
              <a:rPr lang="es-MX" dirty="0" smtClean="0"/>
              <a:t>Elaborado por: Benito Tenorio Castro</a:t>
            </a:r>
          </a:p>
          <a:p>
            <a:pPr indent="0">
              <a:buNone/>
            </a:pPr>
            <a:endParaRPr lang="es-MX" dirty="0" smtClean="0"/>
          </a:p>
          <a:p>
            <a:pPr indent="0" algn="r">
              <a:buNone/>
            </a:pPr>
            <a:r>
              <a:rPr lang="es-MX" dirty="0" smtClean="0"/>
              <a:t>5/03/2015</a:t>
            </a:r>
            <a:endParaRPr lang="es-MX" dirty="0"/>
          </a:p>
        </p:txBody>
      </p:sp>
      <p:sp>
        <p:nvSpPr>
          <p:cNvPr id="7" name="1 Título"/>
          <p:cNvSpPr txBox="1">
            <a:spLocks/>
          </p:cNvSpPr>
          <p:nvPr/>
        </p:nvSpPr>
        <p:spPr>
          <a:xfrm>
            <a:off x="1371600" y="1295400"/>
            <a:ext cx="6400800" cy="685800"/>
          </a:xfrm>
          <a:prstGeom prst="rect">
            <a:avLst/>
          </a:prstGeom>
        </p:spPr>
        <p:txBody>
          <a:bodyPr vert="horz" lIns="91440" tIns="45720" rIns="91440" bIns="45720" rtlCol="0" anchor="b" anchorCtr="0">
            <a:normAutofit fontScale="67500" lnSpcReduction="200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dirty="0" smtClean="0"/>
              <a:t>Multiversidad Latinoamericana</a:t>
            </a:r>
            <a:endParaRPr lang="es-MX" dirty="0"/>
          </a:p>
        </p:txBody>
      </p:sp>
    </p:spTree>
    <p:extLst>
      <p:ext uri="{BB962C8B-B14F-4D97-AF65-F5344CB8AC3E}">
        <p14:creationId xmlns:p14="http://schemas.microsoft.com/office/powerpoint/2010/main" xmlns="" val="3900906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Marcador de contenido"/>
          <p:cNvSpPr txBox="1">
            <a:spLocks/>
          </p:cNvSpPr>
          <p:nvPr/>
        </p:nvSpPr>
        <p:spPr>
          <a:xfrm>
            <a:off x="1331640" y="692696"/>
            <a:ext cx="6400800" cy="792088"/>
          </a:xfrm>
          <a:prstGeom prst="rect">
            <a:avLst/>
          </a:prstGeom>
        </p:spPr>
        <p:txBody>
          <a:bodyPr/>
          <a:lst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a:lstStyle>
          <a:p>
            <a:pPr indent="0" algn="just">
              <a:lnSpc>
                <a:spcPct val="100000"/>
              </a:lnSpc>
              <a:buNone/>
            </a:pPr>
            <a:r>
              <a:rPr lang="es-MX" sz="3200" b="1" dirty="0" smtClean="0"/>
              <a:t>Clasificación de los virus</a:t>
            </a:r>
            <a:endParaRPr lang="es-MX" sz="3200" b="1" dirty="0"/>
          </a:p>
          <a:p>
            <a:pPr indent="0" algn="just">
              <a:lnSpc>
                <a:spcPct val="100000"/>
              </a:lnSpc>
              <a:buNone/>
            </a:pPr>
            <a:endParaRPr lang="es-MX" dirty="0" smtClean="0"/>
          </a:p>
          <a:p>
            <a:pPr indent="0">
              <a:buNone/>
            </a:pPr>
            <a:endParaRPr lang="es-MX" dirty="0" smtClean="0"/>
          </a:p>
          <a:p>
            <a:pPr indent="0">
              <a:buNone/>
            </a:pPr>
            <a:endParaRPr lang="es-MX" dirty="0"/>
          </a:p>
        </p:txBody>
      </p:sp>
      <p:sp>
        <p:nvSpPr>
          <p:cNvPr id="4" name="3 Rectángulo"/>
          <p:cNvSpPr/>
          <p:nvPr/>
        </p:nvSpPr>
        <p:spPr>
          <a:xfrm>
            <a:off x="1043608" y="1412776"/>
            <a:ext cx="7056784" cy="4801314"/>
          </a:xfrm>
          <a:prstGeom prst="rect">
            <a:avLst/>
          </a:prstGeom>
        </p:spPr>
        <p:txBody>
          <a:bodyPr wrap="square">
            <a:spAutoFit/>
          </a:bodyPr>
          <a:lstStyle/>
          <a:p>
            <a:r>
              <a:rPr lang="es-MX" dirty="0"/>
              <a:t>Los distintos tipos de virus </a:t>
            </a:r>
            <a:r>
              <a:rPr lang="es-MX" dirty="0" smtClean="0"/>
              <a:t>se pueden clasificar de dos formas.</a:t>
            </a:r>
          </a:p>
          <a:p>
            <a:endParaRPr lang="es-MX" dirty="0"/>
          </a:p>
          <a:p>
            <a:r>
              <a:rPr lang="es-MX" dirty="0" smtClean="0"/>
              <a:t>1.-Por </a:t>
            </a:r>
            <a:r>
              <a:rPr lang="es-MX" dirty="0"/>
              <a:t>la forma en que llegan a la máquina o por su forma de </a:t>
            </a:r>
            <a:r>
              <a:rPr lang="es-MX" dirty="0" smtClean="0"/>
              <a:t>ataque:</a:t>
            </a:r>
            <a:endParaRPr lang="es-MX" dirty="0"/>
          </a:p>
          <a:p>
            <a:pPr marL="800100" lvl="1" indent="-342900">
              <a:buAutoNum type="alphaLcParenR"/>
            </a:pPr>
            <a:r>
              <a:rPr lang="es-MX" dirty="0" smtClean="0"/>
              <a:t>Troyanos</a:t>
            </a:r>
          </a:p>
          <a:p>
            <a:pPr marL="800100" lvl="1" indent="-342900">
              <a:buAutoNum type="alphaLcParenR"/>
            </a:pPr>
            <a:r>
              <a:rPr lang="es-MX" dirty="0" smtClean="0"/>
              <a:t>Bombas </a:t>
            </a:r>
            <a:r>
              <a:rPr lang="es-MX" dirty="0"/>
              <a:t>lógicas o Bombas de </a:t>
            </a:r>
            <a:r>
              <a:rPr lang="es-MX" dirty="0" smtClean="0"/>
              <a:t>Tiempo</a:t>
            </a:r>
          </a:p>
          <a:p>
            <a:pPr marL="800100" lvl="1" indent="-342900">
              <a:buAutoNum type="alphaLcParenR"/>
            </a:pPr>
            <a:r>
              <a:rPr lang="es-MX" dirty="0" smtClean="0"/>
              <a:t>Gusanos</a:t>
            </a:r>
          </a:p>
          <a:p>
            <a:pPr marL="800100" lvl="1" indent="-342900">
              <a:buAutoNum type="alphaLcParenR"/>
            </a:pPr>
            <a:r>
              <a:rPr lang="es-MX" dirty="0" smtClean="0"/>
              <a:t>Virus mutantes o </a:t>
            </a:r>
            <a:r>
              <a:rPr lang="es-MX" dirty="0" err="1" smtClean="0"/>
              <a:t>polifórmicos</a:t>
            </a:r>
            <a:endParaRPr lang="es-MX" dirty="0"/>
          </a:p>
          <a:p>
            <a:endParaRPr lang="es-MX" dirty="0" smtClean="0"/>
          </a:p>
          <a:p>
            <a:r>
              <a:rPr lang="es-MX" dirty="0" smtClean="0"/>
              <a:t>O bien</a:t>
            </a:r>
          </a:p>
          <a:p>
            <a:endParaRPr lang="es-MX" dirty="0"/>
          </a:p>
          <a:p>
            <a:r>
              <a:rPr lang="es-MX" dirty="0" smtClean="0"/>
              <a:t>2</a:t>
            </a:r>
            <a:r>
              <a:rPr lang="es-MX" dirty="0"/>
              <a:t>.- </a:t>
            </a:r>
            <a:r>
              <a:rPr lang="es-MX" dirty="0" smtClean="0"/>
              <a:t>Por </a:t>
            </a:r>
            <a:r>
              <a:rPr lang="es-MX" dirty="0"/>
              <a:t>la forma en que pueden encontrarse en la máquina</a:t>
            </a:r>
          </a:p>
          <a:p>
            <a:endParaRPr lang="es-MX" dirty="0"/>
          </a:p>
          <a:p>
            <a:pPr marL="800100" lvl="1" indent="-342900">
              <a:buAutoNum type="alphaLcParenR"/>
            </a:pPr>
            <a:r>
              <a:rPr lang="es-MX" dirty="0" smtClean="0"/>
              <a:t>De </a:t>
            </a:r>
            <a:r>
              <a:rPr lang="es-MX" dirty="0"/>
              <a:t>arranque (</a:t>
            </a:r>
            <a:r>
              <a:rPr lang="es-MX" dirty="0" err="1"/>
              <a:t>Boot</a:t>
            </a:r>
            <a:r>
              <a:rPr lang="es-MX" dirty="0"/>
              <a:t> – RAM</a:t>
            </a:r>
            <a:r>
              <a:rPr lang="es-MX" dirty="0" smtClean="0"/>
              <a:t>)</a:t>
            </a:r>
          </a:p>
          <a:p>
            <a:pPr marL="800100" lvl="1" indent="-342900">
              <a:buAutoNum type="alphaLcParenR"/>
            </a:pPr>
            <a:r>
              <a:rPr lang="es-MX" dirty="0" smtClean="0"/>
              <a:t>De macro</a:t>
            </a:r>
          </a:p>
          <a:p>
            <a:pPr marL="800100" lvl="1" indent="-342900">
              <a:buAutoNum type="alphaLcParenR"/>
            </a:pPr>
            <a:r>
              <a:rPr lang="es-MX" dirty="0" smtClean="0"/>
              <a:t>Virus de fichero</a:t>
            </a:r>
          </a:p>
          <a:p>
            <a:pPr marL="800100" lvl="1" indent="-342900">
              <a:buAutoNum type="alphaLcParenR"/>
            </a:pPr>
            <a:r>
              <a:rPr lang="es-MX" dirty="0" smtClean="0"/>
              <a:t>Polifórmicos</a:t>
            </a:r>
          </a:p>
        </p:txBody>
      </p:sp>
    </p:spTree>
    <p:extLst>
      <p:ext uri="{BB962C8B-B14F-4D97-AF65-F5344CB8AC3E}">
        <p14:creationId xmlns:p14="http://schemas.microsoft.com/office/powerpoint/2010/main" xmlns="" val="3097947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043608" y="751344"/>
            <a:ext cx="7272808" cy="3631763"/>
          </a:xfrm>
          <a:prstGeom prst="rect">
            <a:avLst/>
          </a:prstGeom>
        </p:spPr>
        <p:txBody>
          <a:bodyPr wrap="square">
            <a:spAutoFit/>
          </a:bodyPr>
          <a:lstStyle/>
          <a:p>
            <a:r>
              <a:rPr lang="es-MX" sz="3200" b="1" dirty="0" smtClean="0"/>
              <a:t>Troyanos</a:t>
            </a:r>
          </a:p>
          <a:p>
            <a:endParaRPr lang="es-MX" dirty="0"/>
          </a:p>
          <a:p>
            <a:pPr algn="just"/>
            <a:r>
              <a:rPr lang="es-MX" dirty="0" smtClean="0"/>
              <a:t>Son </a:t>
            </a:r>
            <a:r>
              <a:rPr lang="es-MX" dirty="0"/>
              <a:t>los que ingresan a la máquina con una apariencia totalmente distinta a la de su objetivo final esto es que se presentan como un programa que no es lo que en realidad va a ser, por ejemplo bajamos de internet una actualización de determinado programa que en realidad no existe, pero cuando nos damos cuentas o nos informan de la situación es demasiado tarde, o sino puede venir el virus colado dentro de cualquier programa y cuando se instala en la máquina, libera el virus.</a:t>
            </a:r>
          </a:p>
          <a:p>
            <a:endParaRPr lang="es-MX" dirty="0"/>
          </a:p>
        </p:txBody>
      </p:sp>
      <p:pic>
        <p:nvPicPr>
          <p:cNvPr id="1026" name="Picture 2" descr="http://www.rpp.com.pe/pict.php?g=-1&amp;p=/picnewsa/106351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987824" y="3933056"/>
            <a:ext cx="3048000" cy="2286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918419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99592" y="889844"/>
            <a:ext cx="7416824" cy="3293209"/>
          </a:xfrm>
          <a:prstGeom prst="rect">
            <a:avLst/>
          </a:prstGeom>
        </p:spPr>
        <p:txBody>
          <a:bodyPr wrap="square">
            <a:spAutoFit/>
          </a:bodyPr>
          <a:lstStyle/>
          <a:p>
            <a:r>
              <a:rPr lang="es-MX" sz="3200" b="1" dirty="0"/>
              <a:t>Bombas lógicas o Bombas de </a:t>
            </a:r>
            <a:r>
              <a:rPr lang="es-MX" sz="3200" b="1" dirty="0" smtClean="0"/>
              <a:t>Tiempo</a:t>
            </a:r>
          </a:p>
          <a:p>
            <a:endParaRPr lang="es-MX" dirty="0"/>
          </a:p>
          <a:p>
            <a:pPr algn="just"/>
            <a:r>
              <a:rPr lang="es-MX" dirty="0" smtClean="0"/>
              <a:t>Son </a:t>
            </a:r>
            <a:r>
              <a:rPr lang="es-MX" dirty="0"/>
              <a:t>los que se activan ante algunas circunstancias establecidas como pueden ser por ejemplo que sea una posible fecha o una hora o sino como otros virus ante determinados sucesos que se repiten una cantidad de veces, como pueden ser por ejemplo en hecho de encender o apagar la máquina, ejecutar algún programa un número de veces o que el virus ya haya infectado un número establecido de archivos</a:t>
            </a:r>
            <a:r>
              <a:rPr lang="es-MX" dirty="0" smtClean="0"/>
              <a:t>.</a:t>
            </a:r>
            <a:endParaRPr lang="es-MX" dirty="0"/>
          </a:p>
        </p:txBody>
      </p:sp>
      <p:pic>
        <p:nvPicPr>
          <p:cNvPr id="2050" name="Picture 2" descr="https://infodiver.files.wordpress.com/2012/12/bomba-binarios-fdg.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547664" y="4248318"/>
            <a:ext cx="2674268" cy="2139414"/>
          </a:xfrm>
          <a:prstGeom prst="rect">
            <a:avLst/>
          </a:prstGeom>
          <a:noFill/>
          <a:extLst>
            <a:ext uri="{909E8E84-426E-40DD-AFC4-6F175D3DCCD1}">
              <a14:hiddenFill xmlns:a14="http://schemas.microsoft.com/office/drawing/2010/main" xmlns="">
                <a:solidFill>
                  <a:srgbClr val="FFFFFF"/>
                </a:solidFill>
              </a14:hiddenFill>
            </a:ext>
          </a:extLst>
        </p:spPr>
      </p:pic>
      <p:pic>
        <p:nvPicPr>
          <p:cNvPr id="2052" name="Picture 4" descr="http://erroresdepc.blog.com/files/2012/07/513.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16016" y="4158823"/>
            <a:ext cx="3021546" cy="218617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81097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99592" y="764704"/>
            <a:ext cx="7344816" cy="3908762"/>
          </a:xfrm>
          <a:prstGeom prst="rect">
            <a:avLst/>
          </a:prstGeom>
        </p:spPr>
        <p:txBody>
          <a:bodyPr wrap="square">
            <a:spAutoFit/>
          </a:bodyPr>
          <a:lstStyle/>
          <a:p>
            <a:r>
              <a:rPr lang="es-MX" sz="3200" b="1" dirty="0" smtClean="0"/>
              <a:t>Gusanos </a:t>
            </a:r>
          </a:p>
          <a:p>
            <a:endParaRPr lang="es-MX" dirty="0"/>
          </a:p>
          <a:p>
            <a:pPr algn="just"/>
            <a:r>
              <a:rPr lang="es-MX" dirty="0" smtClean="0"/>
              <a:t>Son </a:t>
            </a:r>
            <a:r>
              <a:rPr lang="es-MX" dirty="0"/>
              <a:t>programas que se reproducen a si mismos y no necesitan de un anfitrión que los lleve, porque pueden arrastrarse por el sistema sin necesidad de un archivo que los transporte. Se posicionan en un lugar del disco, ocupando el espacio de otro archivo que estaba en ese lugar, luego se copian a otro sector del disco borrándose del sector donde estaban para no ser descubiertos y así siguen hasta que son descubiertos y borrados, pero durante todo el tiempo en que estuvieron escondiéndose en la máquina fueron borrando información de la misma cada vez que se instalaban en algún sector del disco lo que luego causa problemas por la pérdida de </a:t>
            </a:r>
            <a:r>
              <a:rPr lang="es-MX" dirty="0" smtClean="0"/>
              <a:t>datos.</a:t>
            </a:r>
            <a:endParaRPr lang="es-MX" dirty="0"/>
          </a:p>
        </p:txBody>
      </p:sp>
      <p:pic>
        <p:nvPicPr>
          <p:cNvPr id="3074" name="Picture 2" descr="https://encrypted-tbn1.gstatic.com/images?q=tbn:ANd9GcS1GCwXTmnqRNs155KSDlpC7quXd58j2fgtF5llej1UJmNbC-CK"/>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03848" y="4673466"/>
            <a:ext cx="2438400" cy="173355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341504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71600" y="692696"/>
            <a:ext cx="7488832" cy="1692771"/>
          </a:xfrm>
          <a:prstGeom prst="rect">
            <a:avLst/>
          </a:prstGeom>
        </p:spPr>
        <p:txBody>
          <a:bodyPr wrap="square">
            <a:spAutoFit/>
          </a:bodyPr>
          <a:lstStyle/>
          <a:p>
            <a:r>
              <a:rPr lang="es-MX" sz="3200" b="1" dirty="0"/>
              <a:t>Virus mutantes o </a:t>
            </a:r>
            <a:r>
              <a:rPr lang="es-MX" sz="3200" b="1" dirty="0" smtClean="0"/>
              <a:t>Polifórmicos</a:t>
            </a:r>
          </a:p>
          <a:p>
            <a:endParaRPr lang="es-MX" dirty="0"/>
          </a:p>
          <a:p>
            <a:pPr algn="just"/>
            <a:r>
              <a:rPr lang="es-MX" dirty="0" smtClean="0"/>
              <a:t>Son </a:t>
            </a:r>
            <a:r>
              <a:rPr lang="es-MX" dirty="0"/>
              <a:t>los que al infectar determinados programas producen modificaciones en su código para dificultar la detección de los mismos y evitar ser borrados</a:t>
            </a:r>
            <a:r>
              <a:rPr lang="es-MX" dirty="0" smtClean="0"/>
              <a:t>.</a:t>
            </a:r>
            <a:endParaRPr lang="es-MX" dirty="0"/>
          </a:p>
        </p:txBody>
      </p:sp>
      <p:sp>
        <p:nvSpPr>
          <p:cNvPr id="3" name="AutoShape 2" descr="data:image/jpeg;base64,/9j/4AAQSkZJRgABAQAAAQABAAD/2wCEAAkGBxQSEhUUExQWFRUXGBcWGBcYGR0YFxgcGBgXHBgcFhcYHCggGBolHBccITEiJSkrLi4uGB8zODMsNygtLisBCgoKDg0OGxAQGjQkHyQsLCwsLCwsLCwsLCwsLCwsLCwsLCwsLCwsLCwsLCwsLCwsLCwsLCwsLCwsLCwsLCwsLP/AABEIALcBEwMBIgACEQEDEQH/xAAcAAABBQEBAQAAAAAAAAAAAAAFAAIDBAYHAQj/xABFEAACAgAEAwUECAQEBQIHAAABAgMRAAQSIQUxQQYTIlFhMnGBkQcUI6GxwdHwQlJiknKC4fEVM0OislPiFyQlY5PC0v/EABoBAAIDAQEAAAAAAAAAAAAAAAIDAAEEBQb/xAAqEQACAgICAQMDAwUAAAAAAAAAAQIRAyESMUEEE1EiYXEyQpEUI7Hw8f/aAAwDAQACEQMRAD8A4lePbwsejDaBEDh14QwsGkUNJx5eHY8OKaIeXhpOH1jysDQVjMLCOFgaLsV4WFWPQMVRYrx7hypiURYIohGHqpOCnDeDvKQFFk423Cfo7YMvesik76WdQT8DviFM5wID6497s+uOsv2WhinlhkACR5T620gN0AzhhVb2FsV5HzwNk7GrNEk8ALJIpZQACeZHIDoQRgk0DZgMtCSeuD3CuH2bIbGo4N9HE7G3qFRuTJRNeelTY+NYN57s9Bl1GtsxGvITGNZICSBpA7hmKlrAAbe2G2+NOHLji9sXOMmZ9Iq6NiaKAk7A40U3ZaRDVB/caP8Aa1H5YfJB9URppsrK8KUXaLSzIOpeNypAF7kXVb1jd/U46tOxHtyuqAMXDnNnc7nr8PwGK00ZU9fLzIxf4j2zJciFe6jB8HhUsRvvIGBtid6BAA23O+DGUgTPZVc0qBSdSSKOSuntV/SbDDfk2L91prkuycfgyzn3+VXWIHvmPx3/ABxfzGV0kDfmT6fHEbR/s3h4ILmsja163seu3XEDKrWNXTl+H4fdg39X9Px/XEZyqnmPLqfPbrgXElmdkhDAdP8ALZoD/Dd/rijmss3KiDerYH4V4PXl6Y1cmTj5kAkAizud/wDNZ8664rfVUBUHSWAvYALzoGiSboc8KlisNSoyaBlN01jfkfK/5dqNfdiTuCdLi+pcCxQ33F+4bep2wez2QjIOlUUixdbHbkaU+nu3xViyOk0B4QwBuvF/FsNG+618PXCXhp0HzAiybg7g3fM7em3ngpk8yBvW9gADVz63vvtWHZ7gxQllUsrVy511NadgcUoIGWwVbfc7H/8An93gUpQeyNpo0Mec2Hj/AH88LAtJXAA0FvU7H4grhY0e4BxMpj0Y8vCGOOaz3HuPMI4sg4Y8GPA1Y8Z7OJZKHY8rC1nzwi187OIQ8Ix5pw/D0W8Cy0RhMSxxYnigvBjh3B5JPYRm9wuvef4R6nFEKfCuDSzuEiQu3psAPNmOyj1OOk8C+j2GIB8z9uw3KAlYx6bbv8dvTGk7E8Pi+pR900eoWshjIdXdSQSzLsWquvl0wZ7sr7Qr15r8+nxxlnkk3S0MUfJjJ+Gdzo+raYHLGRyRaRQxLqlZidW26AULJO3XHJeNTTCZ2kcs7nWX/n1+IN5iwbo0RyocsfQ+dy5aOfSAXkhaIcuTAqt/0guW+eMp2s7AfWZY4cokCIuSpSUpg0UwAtl3LPqFsQ3JvPD8Oau2BKBm+wuWzeagkK5dpYCY0lYFVV1jfWI2s6il+1oHJjjddg3y0mceTLSSySSQStmAwVYoZBLH4VRFGi2Lmt7omydRPHp5eJcLPcsZ8tTiQAEqjFeRVhs679DR+GOg9kO00OUibNmFgv1feR20SZmZmXXHGhAV40IsMPZB52xwzJPnG3p/5/IKjxeg19JvEmy8UT1qCTB2W+YCtoJH8Sh+YrqOWM92k46sPC8iy5tZgZAWy6hAVUoxYwtReNotXdqzbqaIrSMSN2tl4jKiDIJLHZHeG2j3FNpkKWNjuBR6csE2+iyCRlckRsrq2lV1oyqV8Eiu3jujvY58tsI9xwgoMLjbtE3De1CsrLk8nmplUlVZySponcySMdW5/mvccsGOBHMSFzmFeNSNIiYoyEEb+BbUc+paxjQ/V6Gx2HIdB6bYSQE+WM7n8Ibx+5meIdicnLf2XdnziJj/AO3xJ/24wqLkshnFy7S5ucs9pok7mOJpNKHX3TW7HQtkFRVbHHWeJcPidalZq8ldlv4IQSPftjnna/sfk+4doIRFISpEmpmYUQaQFtKk1Xxw/Hnl1Jti5QXaLXFIBqIF7bc7PxJ5n1JwKlQjnfn+9sVuG9pPrFLZaRQAwb2jW16gALNb1WLyZpTsRp57G8ehxZE4o58k0yOJvMfn99YdINv9D+mHGGlFV++VG8Q3+/8AS8NBIJALF8xuBua5/l19MQaefPmRXi25g9f3eLLINzQs7Xt+mIHXl8uX6D93giFVmFjcdTzqt7F+P3dMR5vdRbbG7N7kcrHjoVv054szDbr/AJbB+FD1Hyw2cb7AnkP4gNuo23N+XngWi7I8j01aQaAZgymrGxrnvq5e/wA8U+KZMKS6ha5VYq6JHNfjfwwRlRhvRo86vyFHc3zH7rFg5gOtgjcfAg9efrimr0XYEEa9SAd9qU1v5hcLFjMcO8R2Y/E/f4ueFgeLLs5/hwXb44bj28cU2HhGPDj3CxTLQw4WHaTj3uj5YEsbeHXhtYWJdEocu+L+XhxWycVnGg4bk7IxERkmQyF4Odq+z+ZjyIlAZIfCCpJjDamO4GoCQksuxGrwbWBgrwXhN9MU/pV4pKFy2Xa2ijaSbVufFK7kI5OwZFutzasNhyxcX9VFGl7L8QLcMnEEQyzwKSiq2vkgfVbKL1Mrg3fvPPAzgv0sKshjzkVAGu9iH/nGfxU/DAnsX2hVcyiE1FOogcX/ADDSrV5hm/7jjC8byxjzEiNsQaPwAB+8HFZsEFncV0SM3wTPo/hmey2aF5eVH2BPdsLFiwXTmPiBi9GrIbFE0BfI0CTXzJx8tZeZkbWjMjCqZSVYe4g2MbzgH0mZ2GlkK5lBW0g0yf8A5VFn3sGwD9LL9payrydyHEdqYfBh+uA/angUHEEVMwrEISU0sVonY8ue2BPBO3sGYXxo8JNbN40+DrvXqVGNLlnjkFxurf4GB+YGw+IwueHJj/UqCjOMumDOA9nYMmmiFSo95J9dycF1JHr7/wBR+mItx1+f6j9MRy8QCbVb/dvyN9cIbsZ0XQyru3h8vX3Yqz8S28Ir1PP/AEwNdndgzG9z/wCJ/TEfEm0r4v0xTISma2FmyfifnitxllWGR3XUsaPJpur0qTz6bDnjnuc7d93nUQgmJeZXxEll2oDc8xt646XmYFdGST2WVlYbcmBDc/QnBRVNWU9rRgch3GWRpFMYJddTGlhLu1mF5JSShZdZDITpVbI3GCvEMorXtY2ojqCLB22O1G/XGM4bwzMR5n6rmJe7yjzKzs6FEmEQZg8bOo0agmgkMPbANjHR+IRMWJPM2T7zzx3cDXJ1+nwYMi0r7MVmzLl/EvjjvcHmPj0xPFOky60J9R1UnoR+eC2YTz93++M7nsk0Td9DtXtpzBHX3qd/djU3KO1tClTLcR616eh5Gxt78Jt7rbHqSB1Dr7Jrr7J8jh1emHplFcxjyHO/3t5fjiOSAMVscjf78OLLJX7/ANMRqnof38MWQa0I5aRVChQ29PZxSXwHajzoAD9OfT4Yvm+gxHNCGBtdvj09axGiCSTYVy6Xz/DCwHnSRWIEQIHKmr7tOFhfNl0YjHuPMe44htPMSInn+/djxF64fGpY4JIphTh2WUhnYHSg1GtyRYH4kYN5DL5XMnu4kk7whNCFbZzU2sJpYhjtDV17Tk7KTgbwPO90+4BXqCAw5VuDseeDuQmy2WMj5eQL3gC6WUu8QDK1wyhlZHtTv0sURWAkt7LTMlxjh3dSFPI1i7wns73tFmVFO2p2CC/QsaJwuOcQE0xbfnzJsn1N+eDD9nnzeXQwU0iEKsXNpNdltPQEBbo9Ax6AYGlVMuwtluxyISmrxCQRL1DsYFnJBXkoRuZ8sEst2f0EbV7twR0PxwI+jjgcrmXU5SOKhJlSSDOrsBJGAGGixGoY+VA7WMdTyrQTJHoIVi8sKxsNL6oCwaMKCQSiqASCQavrWKlcSLYP4Xkq6Vi5xLs+mYWTZS7RlQHtoSyhu6aSPe9LNdjcjndAYIR5fTzxeRlRGdzSopdjRNBQSdhudh0wpsI5r2Z+jGbLKe9OVlshjQZZEKkEaJjCTVhTVAHfGA+kvKd1xGYDkx1f3Ekj15jfG+499NipMyZbLpLANtbsys+wsgAeEdBd8rxjvpMzq5o5fNoKEsQ1DnpZSyOpPWmQb+owUU4zUmU9xoyeVjBJB8saDJ9k808ffRxO0e/i0Np25+ICjjO5WSmBx3b6Ju1OuJcu7FTCSy6aIdHNFGU86ZwQRv8An0eXGFpGerdHOeGStGdLivf+vXF/MHk0bMG81Yqw2O4Zd/ljY/SZk4o0imDRd65cSKmytRNOEPs8qPmTjnR4sqPy2ocsb8WWM4WzPKDjKjWdgO02ZkzcmWmkMqCPWpfdlKlQRq5sCG/iJ9kY3cy6pPeq/i2OT/R/mgeK2vJ45RX+UH/9cdac0wNE+E7DmaPSyAOfmMcD1kFHK6Ohhbcdg7tV2ph4aYVcamdtUgG7RxDYtosEsSdr2pWO9ViLIdooeIRsINXeKrMSY2QFV06XO5CBt/CTe22MJ9LeTZMxAwyyQqY2YGNtTEKza2m0qAGJkXq3Ib74rfR/nG+0rQ7a0qN84+UvQrNqKhdMy7gEXfiHho2J7MHivyTnLkZLikSPmJrJKgk2DY5AE2Ogb03qsdz7P5lJIIjFq0hUo2d/ApvUfEefUA45Z2k7PfVZUk0s3eBn01SqTuLIqiB0rpfnjf8A0fQtHk0QghrOx2rlz8gMIluKYxPdBvLdn4sw7tNAr6WLLrJdTr1Cyrc9v4WJUHcAHfFzPZXmevP/AG8sc/y30k6Mw2okRd7aOpJjICmNO+UEnu/E0rFQSxVRQAvHUMt9rl4pO8SUsgJkjP2bkbFk8gSLrpy6Y3YuWN0zPKpdGOzmXv4X++fLAuaOuX7/ANMavP5f93gBnI+v546uKdoySQB7oRsaHgc7j+Vv3viR1rbFmWKwV8xz8j0PzxUja1FjxDwn4f7H5YctME9vDSmExGEHwZZ5p+X79MRvz2P4fph7i/8AfEZYDy+eIUDp8rqYklt/IGvhhYu2PIfPCwPEs5iDh17V1+H6Ytf8OcdP+5P1wT4bw60tl/i52hH8PpjkQxSk6NjkkBZeg+J9+JctESaGCrhNRtLH+BR9+nE3Dyqamo0B5rtfww2OJctsBy0Bc1YOn57DD+G8OmnYiJC1czsFX/Ex2GCmWyZnkVRQ1kkm12HNia8hj3jGa1aYYgVg5INqeubWTTtfXp78DPEu/Bal4IBwQA02bygby7xj82EZX78bbsZFJlT3r6TEFLd6rB4jpBPtrenYdQMYFMugIsswujRUfLnjU9kc13MtpqKEU+oDSwPSQbBlv5YROKqqCTHdse3fEUnCg/VFRUCwoUfT4FLB5Ats1ncHkduhwR4bxaWbLJms5TxB5LMUiJmh3jr30kaCipJ0qSBYSwK1EnV8S4NBnBEGHhlzTTSldIfQ0EkZFkHxBkjFj+Y4xPH+waZGUSQZzVo+0VHhLOK33I8DH5YWpftr/fsE/k7HwzNB8plnalaSJPCWttSrTLuAWYUQduYOJZkWWNon9hxpYfzKSNSn0YWp9Dj5uk4ioCsEZ3BpZ5GckcyNNHZ73BFb46p9HvbJs/qjkWpEAOoXUguiSKpWBK++8Z32MXRX7a/R42akR421T5jMZtdUj0qqvePACAhtdETC+fjUXQAwG7SdlpkyGVjkTTIhkifkQpNMpLLYq1Nedjzx1jvKdUJAchnVSQGIFBiq86Gqr9cNdjurrrRtiCAdvUHYjAym2i0kfL7oUYq3MEj028vMYsZbNMhBU1Rseh9PLHZu0H0d5edbgAXmdF0B/gbmvuNj3Y5Txzs9LlpWTSxC+Y3Fc+WzV5jGvF6hCZ4yXNdopZgqyuzaAQt0aBJJ3qzuTzvngdmpgSCD0xRLY8vGr3XVCuG7NP8AR/Pp4llieRZl/uRh+eO4zPTKf8Q/8T+WPnjs1NpzmWbymi/81vHceN8Ziy4Hetoq2HmwojwDqdVCh5r545/qdyRox6QH+kbgbZvLq6SM80T0qkhI9DDxRoNhdhTbEk0RfICj2bjhymRjyubTXLPmGm7ogNHYTSobem0gaq33Yc6wQ4Pxg5rLyyOjIhLBVb2vANj6freCHFuAJKYmSw8R8N7qQTZseflhSm64sNx3aC3HYe+ili2uRGUHmBYIBIHleIuC5jLqRDNKFa1G4pXohmUFqD2gK0t1Z8sB+J5+WUSLlaKICZJiaBobrGereZ5dBjPcP7W92DHIn2bfxEWvPewdiNqrARCZrM/9EeVkXXG8kZaY6hGVKiIynRpDqSpVNHIjYG7xrOAdnYshlxl4C7IGZyzkFmZqsmgAOQFAdMZzJJGFDZWVovJYmHdXQNGJgyoNxsoU743kyABixoKCSfIAWT92NMMjfYqSoz+chxm8/lm3rlR/ex/d40I7QZdma3RIUiin752ASRJtYUpZvZoyCCLusB5eMZTMLcE0b+IqKrXYFkBGAblvy6Xjfhy0Z5xM1moiAbv8/SsUwNz/AFDV8Rz+8H54M5zLkNtVHc7jmKqr9CcCZHIKhtNg1tvzr2q67Y6N6M5TbDrvFtlbfwR+XP8A1w1YH/kjr44ZZRDGreRPrj1oj5YlbLPXJQNuX+ox7Hlm6195/LEshR1DCxcOVPp9/wCmFiWQ5cnC5T/0n3/pODPB+H5iM1o0hiNmQn48tsMzWUeLTTTWb9ogeXKmPnhsLzCqeS7/AJxfyvHPhCMZXs0uTaJZoszTB9wQeSe7lS2MR5fhzGM7rv0Ia/wxYbOyBqkMmkk0bF8vw3GLXDuHlyy63F1VMOt9cN4pvVgW6I+C5B071hWruZNNA86B64FZPKTaQhY92CSFJJUGjuAOR3xruE8IdHEhkZlU+zqDd4NLllCqbZtAY6RvtiSXs7EWkTLzl3j1Hu78WlWZbsEq1aQxO3hdD1wjJxTS+A42ZAcGYVbIPfq/TBbhmWAB8abgb0fT0x6Ms6k6u8JB6keh3BN4kyMbzOFXVY53QVR5sRyGFzjFbSCTZueBhmijprOpvxI3+WNSOGllOuuVm+g5Wb5DAFJ0y+WEonSBI2T7R11hqJZgIxvIXI00CCAzN0xzbP8AbCR/+VcMagBLOqTwyd8ivJXiWOUsUoClIBvGX2+bpDLpHQoPo5y0Zb22RyG7vVUfmNgd/S7xpDkzloVGTjhV1uVo2FK8MYPejX/AxLKAfXlQNZ7hnap54YO+DxtKp0PZcy92njKtQ0ISCd73sA1WIvpEzMmmDuZZB4nuMSUpI0kEqwKtWn2CDdg1ztKj9dBt6syLfSC0BgGSQFcvHNDFJmAGcxytGygqpADJp03ZBG9DljT/AEa9sc3n5pY8wY3QIzhgqowYMgoafaFN1G22/PFHtB2PzXE5znJ4kykREK6FdJJWTUoaTwUppGZt62XYHa9Y3CI8nlXyuWiD6HeWNrVXGvYu7iqKguljmlDlqwzI4KNJb/kqKdmZm7UuubmcM5ggoKiEDvCzqjE3syi6APVrscxHwb6RcvOZBm8uEV2JJW5AvTxobYHbmt+7GXyfE1Hes1X3epOtyRSRvGACDY8BFHbc4bx7h15udg4LvJM7qSFsvLKV0XQI0lTV3bbWOUwrHN8ZaJLlHaNtnOwuSzid9lHRlbqCSt+QceJT6MD7hjCdoOwk2XBNNQ86ZT/nXYfEA4K9leE5yGGeSCwNcTIFkFsQXDgAGq0mjqq/DV1i5ne3WbTME0QlaRCy6SCatiQPEQbrpR5YVJvHJxTCpSV0c5ghkjdGCMdLKwoXyIPT3Y3v0qZidZ4WRW0KrFWoNTXT0CDp208+fwxrcjmchmEMuYRYGXSWdvs1JJAB1DZrNe7BvieVSbOfVCkneRxfWddDuypcIVvnzN+XPyxOTk7aKpI5vwHipzgVAWAVDrA5khR7TgAVtyA6jG84pl5JSqBu7hILSuPbI/kT+W+ZPljzh3Zhcr31gIpZ2sbAKWJA9DVfLA3isjSoWkRhl0G0VHXNXLWDuE66eZqz5YS47pDL1bKPG+0fdQ1lo6gUER0P+ZXNl5VGLrUfa6bbnDQ8PkmRxJM0clPJHHdxzWU0JCAdmt3JvoOR3rrHZ9mmhR5ECs3NaND4HlthvH+CxRZSaaFUjMatJY8NtWktfRtJIB86wzH3xQEurKf0X9mZYFd5mLUVHd6gzIqmj4dXhok2OlY6F23iD5CVgZCn2chMEgjcxh1Z9D8iCmrb+LkNyMfPvEu12azTapJgERGjTubjrVV2AbuhuORx0rsn2uEuXVWLyK6Lk4sjlUZjEF8HeSTmtDEKWFkUosXRI0PDKCUm+xakno5r2znjky6uuZQNrYjKhCHRXdgWdlpFclLZFA8RuhqwX+jXs4dAnOmi+gsFYywv3SyQFSaGlixVhuCHAPMEb/8A+EuTXMfWMxNNmiNPglK02gAL3pVQZNlF8r63ZszxPMKrO6jSXCKwGw8NhSAOR0kD3BfLDYqWR/YFtRRm+KZPU4AUn/ISOR35Yp/8JUFQSAWlSMADfWylgrab0kqL8VfeMHMvKKkkZgFVSSxYLpHIsXY0ukHVz6edY532w41m8qVaFz3TlTFnaBbMnLqyLIdyA4SQoWrxhVPTGqedx+lCY41LbC3GuCtEt2OYO+2wP+uBIYqSu9HfYe/nih2YzuceGebMSTyZdlMatI7MDLqRlpmJK+EP4qq6BNsMerxxDKqupulF2DXPzH3+uH4fUqWmDLHQZy+UL2eXLpzOJTwvmQ/L+n/XEEfFEANGvhqBNHlo36fdgXn+NJqNsbHWnHWqFfvfGiU6FpNnp4oBsQb9L/IY8wCzGfj1Gia98g+448wr3vuM4FeJWY72T62T8ziykBJsit/ntzPXFTKNv1wXj9m9+v4YXjSaLkQSwjTdDa+n4XgzwTLd6hTTv7FjcbggHbY0Tt8RgasjE+BNVGjZ077bDbfnvyGDPDOKRxQmZ5Xj0uukRAF2ZbIRQfCRqA1X4dII3vEnkUNkUWzS8Z4RM+XVcu+XDFYjIVKpJTErD3RPLW+pQRvYAGB/Cuwj5OVZsw4+z8SxrdMHD+2xAJIZV1LVEMfjic72hmnpd4xR7uKLV4SW12N9TASEuoJOkmlrHUuG5yeTIxNMi6mUaQLsqFUBmDE6WYgmh+JOM0E5S/IyVJGJ49nYmk2hy5Jtix1+dC1Ui79/TEOVzbv9me7RAQdESFEN9SBdm9tycFPqSyPurofEA1Ag77ivhYsDkaOCWT4ZHEKUWx5lhZ9PQfDzw/JiYCmiZ+Cw56BIpnePQ2pShHMgjdWFH8cWuCdhclAI5GDTyJIf+ZWgxrKwpowKYlKNtfTFrhPBnfxUfTb9MX1kRO9EhaMRTx5Ylhs0kixsgXTZN94NyB58scucqdI0x+4L7T8MWRY+6OgwlzGRtpDOW01/KNRFeWB8PFEcKM1GFawQWFxllogqx2Uj15VjR8ciljXSkbMW1hnFXAoUfbGMi5QpYHQCCemMLxrtbBHq7wd8zxQKyRuFjWSMziVkbSRocMrhlXcNW1HCo4pS3EJyS0zaZHiOm419laZKNgI10B0oEMB5ChiDtI8cuRzC9+EkuPWmrTrj1XpYgbA+Ii9rAHJsYrgOfgzbIsDHLzl9IiZi2sd25tHREHMAlWr2RubxY7K8QaDiMgzLipEVdTE6SQDV6uR3PP3YuMZQd10STT0ZnsxwCbNmVoB9mpOlW21X0UnYHrviTi8MneN3yssm1hhR2AA26ihsdxtjsPD444TJpoB2LkcgCTvVdPf88T5/JxTrplRZB5MNx7jzX3g4TOXKTYcdI4PlpZYG1wSNE/mhq/RhyYehxreDdsknZYuIZZXvYTRqLvzKH8UPwwU4z9H4NnLSV/8Abk/KT9R8cAOG9n5IswnfxMKI3ItefQjwnET+SG47QcCZI5JaMvCjHH3qKVWVQBbSRnZjpYC1Jttx0xzvO/SFnNcckUndyLl/qrSjxNIofVrOoHQ5ocvXffGs412knizrxZhkORjeFzlWpTMjRCmFITKgZdTA7WKPljNfSC+X4hxADhcBoxgPojK6iDu/dgAqACAWIHLG6ENJtaFNgvgnbPPJmEZ81PKqkM8ckrSI6Lu4KOSD4QfXHe+JZZCdgGU0ynmCDyI+B5+uMT9G3ZEZD6pnJGSU5iN1oLfcmVFeI69wbVGQnYXKBve5rjebXKw93EdCk+EXtEpNkJfJeekfwg7UAAM+VpvQcS7JN/Cv+b9MMzjQt3YzVHLqwZkYWjnSxHeL/wBQCtk5FiDuQKz3ZLiv1mNpAKGqh67Y2/AeH96Q7gFFIIsc2HKvdzvC0tls4N2r4BNlcyF+rmCKZWkhViL0LqI7xiaEipQK9PD15mvogzhkzEmSbMTwrMryRiFlQtIE38ZQspMYO4I9n3Y7H2y7NLxHTDKv2KXISKDtIQUQIxB06QS58zoG4vGI7H/RRJk8/HmXzCtHCSyDQQ7eEgBt6Wr5gnl67a/c5R4sVVOzdZPKNl8rDFI7yOkah3ZizM9W+5s1qJodBQwA4s98jytj19379MaPic14ynEG5tve9fl+/XGvBETkZTyMqqJEc2rCjWxFgWR6igcC832VyjQAZjMzyIqymJDpjjiMtsz6UUAmzq6ch02xZSB3NfPbf1/TAztNHLoZVvxeDp12J3PLGieKD7Fxm10De3vGB3apEixo5QlY1qO1QKNAFV4QAa8hjnpcmUX/ADD7jWNJx/M3MiP7CC2Goc6B29dq+OKvCuHhyZUvn7JYE/fz6c8JeG5VEYp0tnpZmB0miTzCXQ39PX7seS7KSxBPI2hH54JiKud0P6h+eKHFJBoNXvvz/wBd/wDfGmSpWxadmdleyT6+WFhMN+uFjn7NASym2DUPL9+WA2WYddvWsHo4tqvlV7eYB/MY34ejPIrTZUsGUMAGNm759arofLBTgfBI3UJmDrjU2oUFDfXxg2B+mI44T54KwmgMMeCMuyubXQb4PlcplgpjjjWVJXdJGJdgnePoTUSSoEbAbdReIc5nZCfDVWTsb5kk7dBZOBhOPIWPmRi4YIw6Kc2+yYOwN158yaF86F1ixkMwxYbfeR99HFdpGrmcC81nmQ/hscVmX0skOwb9Isc4zP1kGXuJCBDJZC1GiBtFHYag1HbUBqFg3iTsZxXiErlYdeZ7tvrBLL3pifQIlntt3dEFKhJG2w2xpOD8eimAjzKiVArqI2Hht6GrzDBRQIqtTYEcT4U/Dh/9PlkkOYy5TMR6EdSvhDgAq2oaj/LY1c9zji8l1I2/gPduosuuSiWLMNJFEZ0XNK6y94zqspizDo2qMtuunSbKqSKvGGzc83GZ41gycUZWw3cJpUKW2aVia2G1sdz76xteARGXLrEyilnUqEUU5VO7JCEbGlZj66m60LsObrSELIHZ9I9kNoNFvCaI8j1sYRLMlpBqF7IexfAfq0KPqfTLAk7KyqCkomQxMCBt9k1hSeRcGwaAHtGROglhQNZYN5gg0QBW4vGlTiBcCnDB1Gnf2lHIjzGB+W4WIgygtRYtR3onnRHuxSzNStEeNNUzGcJ7Sz5UlQ2pP/Te9v8ACea/h6Y6F2d7aZfMDSWEUm9IxA3/AKTyOAOf4NrughPr+uAmY7LSnYRE+q0fw3xJShIii0bbt1xiSHLhoZTG/hZWoEEdQb23B6jFjKcenlSJ4Pq8txjvELEW/UIwBA5cip59MZXhXCZzpjnjaePdQkuoEAlSdLefhHO/SsEYOwKSFm4fmHikX2kY2OZFa12YWK6788CoojbC+Y7YZGRxBxDJ6SvsmVUdVvnTKdSr61XuxsOF8Ry0KVlY4okO/wBkqgN72X2sca47Hm4JEbP5cyKgI1gcwTfirb/xxN2ZzuUMhaNniYsSIw1Agk0DHdMa8rODlaVIpdnUzII41VDaoKVdqAB8A9y7DofCN8ZTtrw6fMhYIkLM/iY77KCAbobXeC/DJFZjRv2R7ufO+vpixmcxw9s3LDxCbuVjSN41MjQpIWB+01oQWZTaqt7bmidwONWwpaLfYfso8OWRJqjPidrGmlvmb60B7r3rGw4PxCCeESZd1aEEorDkdJrb444Fn+3PEKmWPNPLEwljXvUXVoYkK1hQVfTXPqeWNB2f47lnEUyyjL5bJPHHDlC15nMP4S7PGh8RO6pzBOq6vbVPA4fq8ilO+js0jVijmJsUeB8eGchaTu2iZXeNo2rWjLVhgORog70aYeeGZifffBQhspsdmIxpLMQFHmQL/uIG3PnjOZuXLyLrWQFe7hlDaTVTOUiBP8xdSAvPbAn6WzmDlQYvFC4WOQBA0oIYuNPXSwG/l3Yxy/I8emy7lo6NMrmNxahhfdvpNgOpclSQQGPI4cnJW0A0mdqzZXJQPK6M2jchV1HrW1ihdC721X0xz7K9uRIVOYACkg6kAYKDJrdNzV0BErk+EWTZxqOD8ay0+Rk7nvNMhkSaOQ6pEMq/aan/AIg1swb+oihVDKcY4dkZnkKB4XLAvo0mNY7WgqHZTtexHMjlgpSbXIpKtAnthlBGxYiPVL4tSNrQgnnG49pKqjXXpjzgOXCILA1Gm28jy3P7+7FKVe8VYILKx6irsaYWSTsNhz5DBWENQ1m2qjWw/Z/LD/TK3yYGT4J5tDiv4j6fiOuAfGYdAF6aur08rs/Dnguy++h8MAuIStqIJYr71+/zw/M/pAh2CSa5BT61hYsjLjoG+YwsYeLH2EMvl1rdb9xrBEZfctpFl1YOW3UDTagfA/3emAuUzFcwPjeCuXbWOa/fjXCmKdoJ94Di5C14EqpHli1HPQxpTFsuTHHsXu+/FeN7/wBsSq/ur3HBFFonbr88A+PGlJryHM9cEw9np9+KXFotSnbpgMiuLLi9me4YHklSNPbdgg8rPU+gG592OgcSzAy8jBCx0xaENgVoVvExO/tG9vTAz6O+BsvfZth7AaOIVzYjxtXWht7ycRcbi1GS9rViA0bNsBVjp5Dcn3Y856iX18ToQWrLnCM8UjAAJTQrKJVpmINMzVaogF8zfhJwUTNIbVRe4gXu2ouHUM+hQaCjSTf9F4FZHKukbAqVPdrYWUSBNyQX1+0SLoDY8jzxJn/+rqF2ItpUo92um9Tr4Y47BoVYPPnjK9sYui5mcrFJQsghhEpoEHu9Z0hVAFWbv0GBsfAWXSYZ1IBkO5ZNTEiya1Dbfb+rpjzISlpG0WCJiqd096RR1d3GxAAOkWT6nrtcy6MDHpLLTzRqGj1BUok6dAGt9r1EkEKTidaItjuG5PNKAJH1UFB5PqYm2PhGqgFIH+MGtsaTI5pYIXnmXSqu4HhawuopFamrZmKCrA8XTGd4bKxCrGYr7p0Ud4Ro08nlBu33ArmCDzxpsiPrbQwyo4gKxzMrAHvWQ+BH02AurS7DrpUdTgo03sjMhle2uZykgzeYcPcccYi5R5hf+sEeMd2s0MjrY0jYsCcZ3K9osx3kUk7tLDGR/wDLFiIe6HOPSNq09Te4F3ir2rnTM8RzDxxpFEsrKqoKU6TpLkctTabNYp56F3JUKxVVZyFvVpCnxHY+BeZx2MWGPB5Jr8GWUnfFG84h2nTMRauHho6Bd4QoaJQSNS03IjUCSAq+PZuYGakyH2iyyZSRSGDa4VJU8/8Apty38ieWNxmOAw5CeeES1A2Wy6DVRKs8nisneiVZqJ5uAKGIo+BZtDqy+aVxtykYdbOxBXr545mSk/pHx32EOA65qeMHRa2XDIfDzAVlBJ+734n7ddjm4m8MSKglSGSQyEkAAkCJWrfdtdbGtLn0Nns+M1RGaNtfhrTyA808y3X+U42jSlUbu6EmmlJ5WAQmr0BP44mFtPRJ7PmbIyvlnbvQXFEBOZYWyneqI1CtQsWpx7w7OzZeWPNwfZzpvR3BBBBBB5gg0ffju/arg0B4W2VSJW7qIR5csAWRtlVgeYazZI52cB899GGU1WmYmRRtX2bGhtV6Re3mCfMnHUx5ozjxn1/JmlBp2jQ8D4vHnMsmdRCjzKBILOzRllI9abUA3MivIVSzktn5fv1w+NIspl0y8IIRAavdiSSWZjXMkkmgBvgDnc4TgsGJg5JhKLiqo6E7lG1D0Oll/Bj88ZfjnD+HNHH3saiZpAXKOY3m1OWcEKabcg2QSK2xS4jxQglYwXfnQ5D1Y8gPjjNvmyrsQ7TTlT4wtpHewCfE8/TDcmGDBjKRPx/OwZWMwZRdDSHU/j1PypQxN+fIeZ88YybMsFIvmdze5rpi7mXIYgFnc7s2n40pGL3D+EiNRLNYIBbTV6d+Z9arCPbcnUf+DOSSti4ZD3KeKizUTz+AvBLLSX0X5n9MDMpmGnYm2Cjl4fz88XMxndCn2vljXjaUddCpW2OzmbCg+zfM74zmam1H+E+44fLmmYk23yGICT/V8sZ8uTl0MjGhl+g+eFjxib649wiwyx33vxZy05BBF/d+eBStieOT/D88HDJspxNRBmyeYJ+X64tCQHoR8sZ/LTf4fmcXFc/0/fjdHJaENBgS+V/Mfdjzvz01fdgYJP8AD9+Hax/T9+D5lUGIpz+wMX4pI/CZHCqzKhbopNm2FezQNnpWM1DNv/B9+DHGuPy5bLqMugVpNStMFvQtUwXbZmvmegNc9k58rUdBQjbNGvbEZONYWijD91IO50ktHMJFZGc/+lJHJ3gOx2O+L2e7SRDLpmoYZGjmRgW1IJRpJBAskArd1tzX1rkfB+DTyhTFE5QkK0mk6EJfQAzNSk2Re+wb0OD+ayaZGCWFirTl9DlPY06VcaCQCbLCz5oPLHMlihLzs0qTRqeCcGWcJmFVGjptKFK3O1lgSAQLFaet9BizxPLoh3imUGiWjbWtiqsEi+Q/hI2xyvhXH8xlifq8zx2bIFFT71IIONNkvpQzgI7xYJR1tCjH4qaHyxkeBpjedl5MtC7MVzMbEsNXfxFGOgClDeCgKHs+WLjtLCDNpBRWZi0Ex8KEVojRvCLpb333rcjFTh3b3LAFZMmQGJsowcG+dh6J3vFzKcU4OzEhVjZufeREDz9rSQN/XAyj9iJkA4qAkRXUaLqqyxa1RDvdpVvsNz5nHvAuNtAbHdtpHIPpY6egUg0duVjc40vCI8oH7zLvGxqhUhahdnSrMdN10GKx7LL3isX1KHEjBlUsxDa9nsUS25Oknn54XVBljN9hck5M7SyQFzqcAqY9bmyU1i1sk7WR6Ym/4TDDDmYcuq6ZYXjkzEjanYaGDGwKABJ8I0gFcAOJcIzzAAv3igltKSlWLHr4woAALCtR9rrWIcw2cGSaAxUNKRM2m3PeMBI3gY6hWvUa/iHLGj38jioN6FuCW0PzspzZiZ1mDSs0pZGVqRemljQILCj/AEnAmLIshjMcxDOzSnXERYGwJZSuv2lBrlQwSXKKFOk5d3ISIaC0bizWqhe/iJJJ5DEedhZ5TGGkQqUgA1iRbfSWpmBNeNeVeycIcrYxKjbdlQ3cxs5JYjWdyfaJYAXvQ1AfDB9s1tgFJmBGijl4SR6eQOIHzo5Xjoelw8o2Zss6dBibOCvkcDc1xWtr+/AiXNAgbjkOmB8046ED3bfhjpww0ZpTsXF+Ov4dCF7JFk6FFEDmefwwE4pPIRbkty+zjbSP8znc/CsWM2qORqGrTuOfp+mKHEDMwIi0g1zI/MnDeFJlJmZ4tn5a0NpiXnoRqu/MA2T6nEGQjd0ZY1oMVDNqo0oJNnoLI2xfyvZhibmYKL3C+Inzs9PvwclhVUVEpVAugPOuY64zwwzk+UtIa5pKkUeGZBIhY3blerz6DEPG5tcbhd/Fp9ry/wBsN4rmO7VQK2Or2fIeH3b4G5DMBISD7RJPsE/HByml/bQKT/UX8ugihGws7nx9cBc1LqPL/uvDsxmyVAsf2Yqk7dN/T9/sYzZMlqkHGPljl93X+asNWvIfPDhy/wDb+ePAuxPp5YUGTQRAqLr54WI2cDbyA6emPMXoogBxJE2IcPU/u8KToNhLLvgrA/vxn45P3eCGWn93zxtxZBMkFwvv+WHFa8/litDOfL78W1N9PvxpVMWVi5B6/IYN8I7QPFyLYEvF+7xA6V5f3YGS+SWaiXtS3dGMFtJZ2PveRpD/ANzfcMYzjWYeQksSffiz8B/diORAR0/uwp41WguTM8wrDg+LWZi9B88U3T3fPGOcaHRdkquRidMxihZGHiXCaQwJpMvMj49cEsrxeVP+XPMvprJHyJrGcE2HDMHEpeSbNrB2xzaV9ojj+pav4rWCuX+kRh/zIL9UYH7mr8cc3E5xLHmD6fPFe3B+Ccmjq0PbHKTDTIh36SJqHr0YYu5H6jrDoqKw3BGwuqvSCBy9Mcsyef0n+D+7B/K8TU9Y/wC/DY+ihLqVAPM14NxxfOh2Ok2KAH3H88CmzPiO2/v92BkWcv8AiX+7E4a/LHWxYlCKivBllK22T6tgPIeeImrDflhjH3YdQB6ThjPhjN7sV5MyB1GJZY6Yk8vxwJ4zmgjAknrVN/h6Ylm4mBe67At8ht99Yy+fzPeEXpPuHnV4y58yjHXYyELZa4pmy3K6AA9q9zuevleBwlNVZ+f5YazeEctyT+n54jvHOnkbdmhRpUPJvz+eEWwxDhy/DAJ2FRKGFf61j1uXvrreEYgev3H8MMMdbA315VhmwdEch3OFhVjzC7ZdCw4Y8wsREJUxZiPu+WFhYdACQQgfF6GTCwsbYMUy2hvDjGPT5YWFh6FjTEPT5Yryx/usLCxTRZRniH7GKMsIH+2FhYzTSDTKsiDEJjwsLGSSTGpjCmPKwsLCmg7PRhwOFhYiRCVGPmcXcuXO4LfMYWFh+PsCRdgzhUiyd8EoeI+/Cwsa4TdimkTf8VX1wx+LL6/LCwsM9yQPFFKXiZN0TgdNnCepwsLGec2HFIhea43NnfSv4k/cBigvU+h/T88LCxmm7GxPJ9iB5Afhf54hvCwsZ5djEPr7sTwLvhYWDx9gyLbChzNn1xG38R32X8aGFhY0yFopYWFhYzDT/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a:p>
        </p:txBody>
      </p:sp>
      <p:sp>
        <p:nvSpPr>
          <p:cNvPr id="4" name="AutoShape 4" descr="data:image/jpeg;base64,/9j/4AAQSkZJRgABAQAAAQABAAD/2wCEAAkGBxQSEhUUExQWFRUXGBcWGBcYGR0YFxgcGBgXHBgcFhcYHCggGBolHBccITEiJSkrLi4uGB8zODMsNygtLisBCgoKDg0OGxAQGjQkHyQsLCwsLCwsLCwsLCwsLCwsLCwsLCwsLCwsLCwsLCwsLCwsLCwsLCwsLCwsLCwsLCwsLP/AABEIALcBEwMBIgACEQEDEQH/xAAcAAABBQEBAQAAAAAAAAAAAAAFAAIDBAYHAQj/xABFEAACAgAEAwUECAQEBQIHAAABAgMRAAQSIQUxQQYTIlFhMnGBkQcUI6GxwdHwQlJiknKC4fEVM0OislPiFyQlY5PC0v/EABoBAAIDAQEAAAAAAAAAAAAAAAIDAAEEBQb/xAAqEQACAgICAQMDAwUAAAAAAAAAAQIRAyESMUEEE1EiYXEyQpEUI7Hw8f/aAAwDAQACEQMRAD8A4lePbwsejDaBEDh14QwsGkUNJx5eHY8OKaIeXhpOH1jysDQVjMLCOFgaLsV4WFWPQMVRYrx7hypiURYIohGHqpOCnDeDvKQFFk423Cfo7YMvesik76WdQT8DviFM5wID6497s+uOsv2WhinlhkACR5T620gN0AzhhVb2FsV5HzwNk7GrNEk8ALJIpZQACeZHIDoQRgk0DZgMtCSeuD3CuH2bIbGo4N9HE7G3qFRuTJRNeelTY+NYN57s9Bl1GtsxGvITGNZICSBpA7hmKlrAAbe2G2+NOHLji9sXOMmZ9Iq6NiaKAk7A40U3ZaRDVB/caP8Aa1H5YfJB9URppsrK8KUXaLSzIOpeNypAF7kXVb1jd/U46tOxHtyuqAMXDnNnc7nr8PwGK00ZU9fLzIxf4j2zJciFe6jB8HhUsRvvIGBtid6BAA23O+DGUgTPZVc0qBSdSSKOSuntV/SbDDfk2L91prkuycfgyzn3+VXWIHvmPx3/ABxfzGV0kDfmT6fHEbR/s3h4ILmsja163seu3XEDKrWNXTl+H4fdg39X9Px/XEZyqnmPLqfPbrgXElmdkhDAdP8ALZoD/Dd/rijmss3KiDerYH4V4PXl6Y1cmTj5kAkAizud/wDNZ8664rfVUBUHSWAvYALzoGiSboc8KlisNSoyaBlN01jfkfK/5dqNfdiTuCdLi+pcCxQ33F+4bep2wez2QjIOlUUixdbHbkaU+nu3xViyOk0B4QwBuvF/FsNG+618PXCXhp0HzAiybg7g3fM7em3ngpk8yBvW9gADVz63vvtWHZ7gxQllUsrVy511NadgcUoIGWwVbfc7H/8An93gUpQeyNpo0Mec2Hj/AH88LAtJXAA0FvU7H4grhY0e4BxMpj0Y8vCGOOaz3HuPMI4sg4Y8GPA1Y8Z7OJZKHY8rC1nzwi187OIQ8Ix5pw/D0W8Cy0RhMSxxYnigvBjh3B5JPYRm9wuvef4R6nFEKfCuDSzuEiQu3psAPNmOyj1OOk8C+j2GIB8z9uw3KAlYx6bbv8dvTGk7E8Pi+pR900eoWshjIdXdSQSzLsWquvl0wZ7sr7Qr15r8+nxxlnkk3S0MUfJjJ+Gdzo+raYHLGRyRaRQxLqlZidW26AULJO3XHJeNTTCZ2kcs7nWX/n1+IN5iwbo0RyocsfQ+dy5aOfSAXkhaIcuTAqt/0guW+eMp2s7AfWZY4cokCIuSpSUpg0UwAtl3LPqFsQ3JvPD8Oau2BKBm+wuWzeagkK5dpYCY0lYFVV1jfWI2s6il+1oHJjjddg3y0mceTLSSySSQStmAwVYoZBLH4VRFGi2Lmt7omydRPHp5eJcLPcsZ8tTiQAEqjFeRVhs679DR+GOg9kO00OUibNmFgv1feR20SZmZmXXHGhAV40IsMPZB52xwzJPnG3p/5/IKjxeg19JvEmy8UT1qCTB2W+YCtoJH8Sh+YrqOWM92k46sPC8iy5tZgZAWy6hAVUoxYwtReNotXdqzbqaIrSMSN2tl4jKiDIJLHZHeG2j3FNpkKWNjuBR6csE2+iyCRlckRsrq2lV1oyqV8Eiu3jujvY58tsI9xwgoMLjbtE3De1CsrLk8nmplUlVZySponcySMdW5/mvccsGOBHMSFzmFeNSNIiYoyEEb+BbUc+paxjQ/V6Gx2HIdB6bYSQE+WM7n8Ibx+5meIdicnLf2XdnziJj/AO3xJ/24wqLkshnFy7S5ucs9pok7mOJpNKHX3TW7HQtkFRVbHHWeJcPidalZq8ldlv4IQSPftjnna/sfk+4doIRFISpEmpmYUQaQFtKk1Xxw/Hnl1Jti5QXaLXFIBqIF7bc7PxJ5n1JwKlQjnfn+9sVuG9pPrFLZaRQAwb2jW16gALNb1WLyZpTsRp57G8ehxZE4o58k0yOJvMfn99YdINv9D+mHGGlFV++VG8Q3+/8AS8NBIJALF8xuBua5/l19MQaefPmRXi25g9f3eLLINzQs7Xt+mIHXl8uX6D93giFVmFjcdTzqt7F+P3dMR5vdRbbG7N7kcrHjoVv054szDbr/AJbB+FD1Hyw2cb7AnkP4gNuo23N+XngWi7I8j01aQaAZgymrGxrnvq5e/wA8U+KZMKS6ha5VYq6JHNfjfwwRlRhvRo86vyFHc3zH7rFg5gOtgjcfAg9efrimr0XYEEa9SAd9qU1v5hcLFjMcO8R2Y/E/f4ueFgeLLs5/hwXb44bj28cU2HhGPDj3CxTLQw4WHaTj3uj5YEsbeHXhtYWJdEocu+L+XhxWycVnGg4bk7IxERkmQyF4Odq+z+ZjyIlAZIfCCpJjDamO4GoCQksuxGrwbWBgrwXhN9MU/pV4pKFy2Xa2ijaSbVufFK7kI5OwZFutzasNhyxcX9VFGl7L8QLcMnEEQyzwKSiq2vkgfVbKL1Mrg3fvPPAzgv0sKshjzkVAGu9iH/nGfxU/DAnsX2hVcyiE1FOogcX/ADDSrV5hm/7jjC8byxjzEiNsQaPwAB+8HFZsEFncV0SM3wTPo/hmey2aF5eVH2BPdsLFiwXTmPiBi9GrIbFE0BfI0CTXzJx8tZeZkbWjMjCqZSVYe4g2MbzgH0mZ2GlkK5lBW0g0yf8A5VFn3sGwD9LL9payrydyHEdqYfBh+uA/angUHEEVMwrEISU0sVonY8ue2BPBO3sGYXxo8JNbN40+DrvXqVGNLlnjkFxurf4GB+YGw+IwueHJj/UqCjOMumDOA9nYMmmiFSo95J9dycF1JHr7/wBR+mItx1+f6j9MRy8QCbVb/dvyN9cIbsZ0XQyru3h8vX3Yqz8S28Ir1PP/AEwNdndgzG9z/wCJ/TEfEm0r4v0xTISma2FmyfifnitxllWGR3XUsaPJpur0qTz6bDnjnuc7d93nUQgmJeZXxEll2oDc8xt646XmYFdGST2WVlYbcmBDc/QnBRVNWU9rRgch3GWRpFMYJddTGlhLu1mF5JSShZdZDITpVbI3GCvEMorXtY2ojqCLB22O1G/XGM4bwzMR5n6rmJe7yjzKzs6FEmEQZg8bOo0agmgkMPbANjHR+IRMWJPM2T7zzx3cDXJ1+nwYMi0r7MVmzLl/EvjjvcHmPj0xPFOky60J9R1UnoR+eC2YTz93++M7nsk0Td9DtXtpzBHX3qd/djU3KO1tClTLcR616eh5Gxt78Jt7rbHqSB1Dr7Jrr7J8jh1emHplFcxjyHO/3t5fjiOSAMVscjf78OLLJX7/ANMRqnof38MWQa0I5aRVChQ29PZxSXwHajzoAD9OfT4Yvm+gxHNCGBtdvj09axGiCSTYVy6Xz/DCwHnSRWIEQIHKmr7tOFhfNl0YjHuPMe44htPMSInn+/djxF64fGpY4JIphTh2WUhnYHSg1GtyRYH4kYN5DL5XMnu4kk7whNCFbZzU2sJpYhjtDV17Tk7KTgbwPO90+4BXqCAw5VuDseeDuQmy2WMj5eQL3gC6WUu8QDK1wyhlZHtTv0sURWAkt7LTMlxjh3dSFPI1i7wns73tFmVFO2p2CC/QsaJwuOcQE0xbfnzJsn1N+eDD9nnzeXQwU0iEKsXNpNdltPQEBbo9Ax6AYGlVMuwtluxyISmrxCQRL1DsYFnJBXkoRuZ8sEst2f0EbV7twR0PxwI+jjgcrmXU5SOKhJlSSDOrsBJGAGGixGoY+VA7WMdTyrQTJHoIVi8sKxsNL6oCwaMKCQSiqASCQavrWKlcSLYP4Xkq6Vi5xLs+mYWTZS7RlQHtoSyhu6aSPe9LNdjcjndAYIR5fTzxeRlRGdzSopdjRNBQSdhudh0wpsI5r2Z+jGbLKe9OVlshjQZZEKkEaJjCTVhTVAHfGA+kvKd1xGYDkx1f3Ekj15jfG+499NipMyZbLpLANtbsys+wsgAeEdBd8rxjvpMzq5o5fNoKEsQ1DnpZSyOpPWmQb+owUU4zUmU9xoyeVjBJB8saDJ9k808ffRxO0e/i0Np25+ICjjO5WSmBx3b6Ju1OuJcu7FTCSy6aIdHNFGU86ZwQRv8An0eXGFpGerdHOeGStGdLivf+vXF/MHk0bMG81Yqw2O4Zd/ljY/SZk4o0imDRd65cSKmytRNOEPs8qPmTjnR4sqPy2ocsb8WWM4WzPKDjKjWdgO02ZkzcmWmkMqCPWpfdlKlQRq5sCG/iJ9kY3cy6pPeq/i2OT/R/mgeK2vJ45RX+UH/9cdac0wNE+E7DmaPSyAOfmMcD1kFHK6Ohhbcdg7tV2ph4aYVcamdtUgG7RxDYtosEsSdr2pWO9ViLIdooeIRsINXeKrMSY2QFV06XO5CBt/CTe22MJ9LeTZMxAwyyQqY2YGNtTEKza2m0qAGJkXq3Ib74rfR/nG+0rQ7a0qN84+UvQrNqKhdMy7gEXfiHho2J7MHivyTnLkZLikSPmJrJKgk2DY5AE2Ogb03qsdz7P5lJIIjFq0hUo2d/ApvUfEefUA45Z2k7PfVZUk0s3eBn01SqTuLIqiB0rpfnjf8A0fQtHk0QghrOx2rlz8gMIluKYxPdBvLdn4sw7tNAr6WLLrJdTr1Cyrc9v4WJUHcAHfFzPZXmevP/AG8sc/y30k6Mw2okRd7aOpJjICmNO+UEnu/E0rFQSxVRQAvHUMt9rl4pO8SUsgJkjP2bkbFk8gSLrpy6Y3YuWN0zPKpdGOzmXv4X++fLAuaOuX7/ANMavP5f93gBnI+v546uKdoySQB7oRsaHgc7j+Vv3viR1rbFmWKwV8xz8j0PzxUja1FjxDwn4f7H5YctME9vDSmExGEHwZZ5p+X79MRvz2P4fph7i/8AfEZYDy+eIUDp8rqYklt/IGvhhYu2PIfPCwPEs5iDh17V1+H6Ytf8OcdP+5P1wT4bw60tl/i52hH8PpjkQxSk6NjkkBZeg+J9+JctESaGCrhNRtLH+BR9+nE3Dyqamo0B5rtfww2OJctsBy0Bc1YOn57DD+G8OmnYiJC1czsFX/Ex2GCmWyZnkVRQ1kkm12HNia8hj3jGa1aYYgVg5INqeubWTTtfXp78DPEu/Bal4IBwQA02bygby7xj82EZX78bbsZFJlT3r6TEFLd6rB4jpBPtrenYdQMYFMugIsswujRUfLnjU9kc13MtpqKEU+oDSwPSQbBlv5YROKqqCTHdse3fEUnCg/VFRUCwoUfT4FLB5Ats1ncHkduhwR4bxaWbLJms5TxB5LMUiJmh3jr30kaCipJ0qSBYSwK1EnV8S4NBnBEGHhlzTTSldIfQ0EkZFkHxBkjFj+Y4xPH+waZGUSQZzVo+0VHhLOK33I8DH5YWpftr/fsE/k7HwzNB8plnalaSJPCWttSrTLuAWYUQduYOJZkWWNon9hxpYfzKSNSn0YWp9Dj5uk4ioCsEZ3BpZ5GckcyNNHZ73BFb46p9HvbJs/qjkWpEAOoXUguiSKpWBK++8Z32MXRX7a/R42akR421T5jMZtdUj0qqvePACAhtdETC+fjUXQAwG7SdlpkyGVjkTTIhkifkQpNMpLLYq1Nedjzx1jvKdUJAchnVSQGIFBiq86Gqr9cNdjurrrRtiCAdvUHYjAym2i0kfL7oUYq3MEj028vMYsZbNMhBU1Rseh9PLHZu0H0d5edbgAXmdF0B/gbmvuNj3Y5Txzs9LlpWTSxC+Y3Fc+WzV5jGvF6hCZ4yXNdopZgqyuzaAQt0aBJJ3qzuTzvngdmpgSCD0xRLY8vGr3XVCuG7NP8AR/Pp4llieRZl/uRh+eO4zPTKf8Q/8T+WPnjs1NpzmWbymi/81vHceN8Ziy4Hetoq2HmwojwDqdVCh5r545/qdyRox6QH+kbgbZvLq6SM80T0qkhI9DDxRoNhdhTbEk0RfICj2bjhymRjyubTXLPmGm7ogNHYTSobem0gaq33Yc6wQ4Pxg5rLyyOjIhLBVb2vANj6freCHFuAJKYmSw8R8N7qQTZseflhSm64sNx3aC3HYe+ili2uRGUHmBYIBIHleIuC5jLqRDNKFa1G4pXohmUFqD2gK0t1Z8sB+J5+WUSLlaKICZJiaBobrGereZ5dBjPcP7W92DHIn2bfxEWvPewdiNqrARCZrM/9EeVkXXG8kZaY6hGVKiIynRpDqSpVNHIjYG7xrOAdnYshlxl4C7IGZyzkFmZqsmgAOQFAdMZzJJGFDZWVovJYmHdXQNGJgyoNxsoU743kyABixoKCSfIAWT92NMMjfYqSoz+chxm8/lm3rlR/ex/d40I7QZdma3RIUiin752ASRJtYUpZvZoyCCLusB5eMZTMLcE0b+IqKrXYFkBGAblvy6Xjfhy0Z5xM1moiAbv8/SsUwNz/AFDV8Rz+8H54M5zLkNtVHc7jmKqr9CcCZHIKhtNg1tvzr2q67Y6N6M5TbDrvFtlbfwR+XP8A1w1YH/kjr44ZZRDGreRPrj1oj5YlbLPXJQNuX+ox7Hlm6195/LEshR1DCxcOVPp9/wCmFiWQ5cnC5T/0n3/pODPB+H5iM1o0hiNmQn48tsMzWUeLTTTWb9ogeXKmPnhsLzCqeS7/AJxfyvHPhCMZXs0uTaJZoszTB9wQeSe7lS2MR5fhzGM7rv0Ia/wxYbOyBqkMmkk0bF8vw3GLXDuHlyy63F1VMOt9cN4pvVgW6I+C5B071hWruZNNA86B64FZPKTaQhY92CSFJJUGjuAOR3xruE8IdHEhkZlU+zqDd4NLllCqbZtAY6RvtiSXs7EWkTLzl3j1Hu78WlWZbsEq1aQxO3hdD1wjJxTS+A42ZAcGYVbIPfq/TBbhmWAB8abgb0fT0x6Ms6k6u8JB6keh3BN4kyMbzOFXVY53QVR5sRyGFzjFbSCTZueBhmijprOpvxI3+WNSOGllOuuVm+g5Wb5DAFJ0y+WEonSBI2T7R11hqJZgIxvIXI00CCAzN0xzbP8AbCR/+VcMagBLOqTwyd8ivJXiWOUsUoClIBvGX2+bpDLpHQoPo5y0Zb22RyG7vVUfmNgd/S7xpDkzloVGTjhV1uVo2FK8MYPejX/AxLKAfXlQNZ7hnap54YO+DxtKp0PZcy92njKtQ0ISCd73sA1WIvpEzMmmDuZZB4nuMSUpI0kEqwKtWn2CDdg1ztKj9dBt6syLfSC0BgGSQFcvHNDFJmAGcxytGygqpADJp03ZBG9DljT/AEa9sc3n5pY8wY3QIzhgqowYMgoafaFN1G22/PFHtB2PzXE5znJ4kykREK6FdJJWTUoaTwUppGZt62XYHa9Y3CI8nlXyuWiD6HeWNrVXGvYu7iqKguljmlDlqwzI4KNJb/kqKdmZm7UuubmcM5ggoKiEDvCzqjE3syi6APVrscxHwb6RcvOZBm8uEV2JJW5AvTxobYHbmt+7GXyfE1Hes1X3epOtyRSRvGACDY8BFHbc4bx7h15udg4LvJM7qSFsvLKV0XQI0lTV3bbWOUwrHN8ZaJLlHaNtnOwuSzid9lHRlbqCSt+QceJT6MD7hjCdoOwk2XBNNQ86ZT/nXYfEA4K9leE5yGGeSCwNcTIFkFsQXDgAGq0mjqq/DV1i5ne3WbTME0QlaRCy6SCatiQPEQbrpR5YVJvHJxTCpSV0c5ghkjdGCMdLKwoXyIPT3Y3v0qZidZ4WRW0KrFWoNTXT0CDp208+fwxrcjmchmEMuYRYGXSWdvs1JJAB1DZrNe7BvieVSbOfVCkneRxfWddDuypcIVvnzN+XPyxOTk7aKpI5vwHipzgVAWAVDrA5khR7TgAVtyA6jG84pl5JSqBu7hILSuPbI/kT+W+ZPljzh3Zhcr31gIpZ2sbAKWJA9DVfLA3isjSoWkRhl0G0VHXNXLWDuE66eZqz5YS47pDL1bKPG+0fdQ1lo6gUER0P+ZXNl5VGLrUfa6bbnDQ8PkmRxJM0clPJHHdxzWU0JCAdmt3JvoOR3rrHZ9mmhR5ECs3NaND4HlthvH+CxRZSaaFUjMatJY8NtWktfRtJIB86wzH3xQEurKf0X9mZYFd5mLUVHd6gzIqmj4dXhok2OlY6F23iD5CVgZCn2chMEgjcxh1Z9D8iCmrb+LkNyMfPvEu12azTapJgERGjTubjrVV2AbuhuORx0rsn2uEuXVWLyK6Lk4sjlUZjEF8HeSTmtDEKWFkUosXRI0PDKCUm+xakno5r2znjky6uuZQNrYjKhCHRXdgWdlpFclLZFA8RuhqwX+jXs4dAnOmi+gsFYywv3SyQFSaGlixVhuCHAPMEb/8A+EuTXMfWMxNNmiNPglK02gAL3pVQZNlF8r63ZszxPMKrO6jSXCKwGw8NhSAOR0kD3BfLDYqWR/YFtRRm+KZPU4AUn/ISOR35Yp/8JUFQSAWlSMADfWylgrab0kqL8VfeMHMvKKkkZgFVSSxYLpHIsXY0ukHVz6edY532w41m8qVaFz3TlTFnaBbMnLqyLIdyA4SQoWrxhVPTGqedx+lCY41LbC3GuCtEt2OYO+2wP+uBIYqSu9HfYe/nih2YzuceGebMSTyZdlMatI7MDLqRlpmJK+EP4qq6BNsMerxxDKqupulF2DXPzH3+uH4fUqWmDLHQZy+UL2eXLpzOJTwvmQ/L+n/XEEfFEANGvhqBNHlo36fdgXn+NJqNsbHWnHWqFfvfGiU6FpNnp4oBsQb9L/IY8wCzGfj1Gia98g+448wr3vuM4FeJWY72T62T8ziykBJsit/ntzPXFTKNv1wXj9m9+v4YXjSaLkQSwjTdDa+n4XgzwTLd6hTTv7FjcbggHbY0Tt8RgasjE+BNVGjZ077bDbfnvyGDPDOKRxQmZ5Xj0uukRAF2ZbIRQfCRqA1X4dII3vEnkUNkUWzS8Z4RM+XVcu+XDFYjIVKpJTErD3RPLW+pQRvYAGB/Cuwj5OVZsw4+z8SxrdMHD+2xAJIZV1LVEMfjic72hmnpd4xR7uKLV4SW12N9TASEuoJOkmlrHUuG5yeTIxNMi6mUaQLsqFUBmDE6WYgmh+JOM0E5S/IyVJGJ49nYmk2hy5Jtix1+dC1Ui79/TEOVzbv9me7RAQdESFEN9SBdm9tycFPqSyPurofEA1Ag77ivhYsDkaOCWT4ZHEKUWx5lhZ9PQfDzw/JiYCmiZ+Cw56BIpnePQ2pShHMgjdWFH8cWuCdhclAI5GDTyJIf+ZWgxrKwpowKYlKNtfTFrhPBnfxUfTb9MX1kRO9EhaMRTx5Ylhs0kixsgXTZN94NyB58scucqdI0x+4L7T8MWRY+6OgwlzGRtpDOW01/KNRFeWB8PFEcKM1GFawQWFxllogqx2Uj15VjR8ciljXSkbMW1hnFXAoUfbGMi5QpYHQCCemMLxrtbBHq7wd8zxQKyRuFjWSMziVkbSRocMrhlXcNW1HCo4pS3EJyS0zaZHiOm419laZKNgI10B0oEMB5ChiDtI8cuRzC9+EkuPWmrTrj1XpYgbA+Ii9rAHJsYrgOfgzbIsDHLzl9IiZi2sd25tHREHMAlWr2RubxY7K8QaDiMgzLipEVdTE6SQDV6uR3PP3YuMZQd10STT0ZnsxwCbNmVoB9mpOlW21X0UnYHrviTi8MneN3yssm1hhR2AA26ihsdxtjsPD444TJpoB2LkcgCTvVdPf88T5/JxTrplRZB5MNx7jzX3g4TOXKTYcdI4PlpZYG1wSNE/mhq/RhyYehxreDdsknZYuIZZXvYTRqLvzKH8UPwwU4z9H4NnLSV/8Abk/KT9R8cAOG9n5IswnfxMKI3ItefQjwnET+SG47QcCZI5JaMvCjHH3qKVWVQBbSRnZjpYC1Jttx0xzvO/SFnNcckUndyLl/qrSjxNIofVrOoHQ5ocvXffGs412knizrxZhkORjeFzlWpTMjRCmFITKgZdTA7WKPljNfSC+X4hxADhcBoxgPojK6iDu/dgAqACAWIHLG6ENJtaFNgvgnbPPJmEZ81PKqkM8ckrSI6Lu4KOSD4QfXHe+JZZCdgGU0ynmCDyI+B5+uMT9G3ZEZD6pnJGSU5iN1oLfcmVFeI69wbVGQnYXKBve5rjebXKw93EdCk+EXtEpNkJfJeekfwg7UAAM+VpvQcS7JN/Cv+b9MMzjQt3YzVHLqwZkYWjnSxHeL/wBQCtk5FiDuQKz3ZLiv1mNpAKGqh67Y2/AeH96Q7gFFIIsc2HKvdzvC0tls4N2r4BNlcyF+rmCKZWkhViL0LqI7xiaEipQK9PD15mvogzhkzEmSbMTwrMryRiFlQtIE38ZQspMYO4I9n3Y7H2y7NLxHTDKv2KXISKDtIQUQIxB06QS58zoG4vGI7H/RRJk8/HmXzCtHCSyDQQ7eEgBt6Wr5gnl67a/c5R4sVVOzdZPKNl8rDFI7yOkah3ZizM9W+5s1qJodBQwA4s98jytj19379MaPic14ynEG5tve9fl+/XGvBETkZTyMqqJEc2rCjWxFgWR6igcC832VyjQAZjMzyIqymJDpjjiMtsz6UUAmzq6ch02xZSB3NfPbf1/TAztNHLoZVvxeDp12J3PLGieKD7Fxm10De3vGB3apEixo5QlY1qO1QKNAFV4QAa8hjnpcmUX/ADD7jWNJx/M3MiP7CC2Goc6B29dq+OKvCuHhyZUvn7JYE/fz6c8JeG5VEYp0tnpZmB0miTzCXQ39PX7seS7KSxBPI2hH54JiKud0P6h+eKHFJBoNXvvz/wBd/wDfGmSpWxadmdleyT6+WFhMN+uFjn7NASym2DUPL9+WA2WYddvWsHo4tqvlV7eYB/MY34ejPIrTZUsGUMAGNm759arofLBTgfBI3UJmDrjU2oUFDfXxg2B+mI44T54KwmgMMeCMuyubXQb4PlcplgpjjjWVJXdJGJdgnePoTUSSoEbAbdReIc5nZCfDVWTsb5kk7dBZOBhOPIWPmRi4YIw6Kc2+yYOwN158yaF86F1ixkMwxYbfeR99HFdpGrmcC81nmQ/hscVmX0skOwb9Isc4zP1kGXuJCBDJZC1GiBtFHYag1HbUBqFg3iTsZxXiErlYdeZ7tvrBLL3pifQIlntt3dEFKhJG2w2xpOD8eimAjzKiVArqI2Hht6GrzDBRQIqtTYEcT4U/Dh/9PlkkOYy5TMR6EdSvhDgAq2oaj/LY1c9zji8l1I2/gPduosuuSiWLMNJFEZ0XNK6y94zqspizDo2qMtuunSbKqSKvGGzc83GZ41gycUZWw3cJpUKW2aVia2G1sdz76xteARGXLrEyilnUqEUU5VO7JCEbGlZj66m60LsObrSELIHZ9I9kNoNFvCaI8j1sYRLMlpBqF7IexfAfq0KPqfTLAk7KyqCkomQxMCBt9k1hSeRcGwaAHtGROglhQNZYN5gg0QBW4vGlTiBcCnDB1Gnf2lHIjzGB+W4WIgygtRYtR3onnRHuxSzNStEeNNUzGcJ7Sz5UlQ2pP/Te9v8ACea/h6Y6F2d7aZfMDSWEUm9IxA3/AKTyOAOf4NrughPr+uAmY7LSnYRE+q0fw3xJShIii0bbt1xiSHLhoZTG/hZWoEEdQb23B6jFjKcenlSJ4Pq8txjvELEW/UIwBA5cip59MZXhXCZzpjnjaePdQkuoEAlSdLefhHO/SsEYOwKSFm4fmHikX2kY2OZFa12YWK6788CoojbC+Y7YZGRxBxDJ6SvsmVUdVvnTKdSr61XuxsOF8Ry0KVlY4okO/wBkqgN72X2sca47Hm4JEbP5cyKgI1gcwTfirb/xxN2ZzuUMhaNniYsSIw1Agk0DHdMa8rODlaVIpdnUzII41VDaoKVdqAB8A9y7DofCN8ZTtrw6fMhYIkLM/iY77KCAbobXeC/DJFZjRv2R7ufO+vpixmcxw9s3LDxCbuVjSN41MjQpIWB+01oQWZTaqt7bmidwONWwpaLfYfso8OWRJqjPidrGmlvmb60B7r3rGw4PxCCeESZd1aEEorDkdJrb444Fn+3PEKmWPNPLEwljXvUXVoYkK1hQVfTXPqeWNB2f47lnEUyyjL5bJPHHDlC15nMP4S7PGh8RO6pzBOq6vbVPA4fq8ilO+js0jVijmJsUeB8eGchaTu2iZXeNo2rWjLVhgORog70aYeeGZifffBQhspsdmIxpLMQFHmQL/uIG3PnjOZuXLyLrWQFe7hlDaTVTOUiBP8xdSAvPbAn6WzmDlQYvFC4WOQBA0oIYuNPXSwG/l3Yxy/I8emy7lo6NMrmNxahhfdvpNgOpclSQQGPI4cnJW0A0mdqzZXJQPK6M2jchV1HrW1ihdC721X0xz7K9uRIVOYACkg6kAYKDJrdNzV0BErk+EWTZxqOD8ay0+Rk7nvNMhkSaOQ6pEMq/aan/AIg1swb+oihVDKcY4dkZnkKB4XLAvo0mNY7WgqHZTtexHMjlgpSbXIpKtAnthlBGxYiPVL4tSNrQgnnG49pKqjXXpjzgOXCILA1Gm28jy3P7+7FKVe8VYILKx6irsaYWSTsNhz5DBWENQ1m2qjWw/Z/LD/TK3yYGT4J5tDiv4j6fiOuAfGYdAF6aur08rs/Dnguy++h8MAuIStqIJYr71+/zw/M/pAh2CSa5BT61hYsjLjoG+YwsYeLH2EMvl1rdb9xrBEZfctpFl1YOW3UDTagfA/3emAuUzFcwPjeCuXbWOa/fjXCmKdoJ94Di5C14EqpHli1HPQxpTFsuTHHsXu+/FeN7/wBsSq/ur3HBFFonbr88A+PGlJryHM9cEw9np9+KXFotSnbpgMiuLLi9me4YHklSNPbdgg8rPU+gG592OgcSzAy8jBCx0xaENgVoVvExO/tG9vTAz6O+BsvfZth7AaOIVzYjxtXWht7ycRcbi1GS9rViA0bNsBVjp5Dcn3Y856iX18ToQWrLnCM8UjAAJTQrKJVpmINMzVaogF8zfhJwUTNIbVRe4gXu2ouHUM+hQaCjSTf9F4FZHKukbAqVPdrYWUSBNyQX1+0SLoDY8jzxJn/+rqF2ItpUo92um9Tr4Y47BoVYPPnjK9sYui5mcrFJQsghhEpoEHu9Z0hVAFWbv0GBsfAWXSYZ1IBkO5ZNTEiya1Dbfb+rpjzISlpG0WCJiqd096RR1d3GxAAOkWT6nrtcy6MDHpLLTzRqGj1BUok6dAGt9r1EkEKTidaItjuG5PNKAJH1UFB5PqYm2PhGqgFIH+MGtsaTI5pYIXnmXSqu4HhawuopFamrZmKCrA8XTGd4bKxCrGYr7p0Ud4Ro08nlBu33ArmCDzxpsiPrbQwyo4gKxzMrAHvWQ+BH02AurS7DrpUdTgo03sjMhle2uZykgzeYcPcccYi5R5hf+sEeMd2s0MjrY0jYsCcZ3K9osx3kUk7tLDGR/wDLFiIe6HOPSNq09Te4F3ir2rnTM8RzDxxpFEsrKqoKU6TpLkctTabNYp56F3JUKxVVZyFvVpCnxHY+BeZx2MWGPB5Jr8GWUnfFG84h2nTMRauHho6Bd4QoaJQSNS03IjUCSAq+PZuYGakyH2iyyZSRSGDa4VJU8/8Apty38ieWNxmOAw5CeeES1A2Wy6DVRKs8nisneiVZqJ5uAKGIo+BZtDqy+aVxtykYdbOxBXr545mSk/pHx32EOA65qeMHRa2XDIfDzAVlBJ+734n7ddjm4m8MSKglSGSQyEkAAkCJWrfdtdbGtLn0Nns+M1RGaNtfhrTyA808y3X+U42jSlUbu6EmmlJ5WAQmr0BP44mFtPRJ7PmbIyvlnbvQXFEBOZYWyneqI1CtQsWpx7w7OzZeWPNwfZzpvR3BBBBBB5gg0ffju/arg0B4W2VSJW7qIR5csAWRtlVgeYazZI52cB899GGU1WmYmRRtX2bGhtV6Re3mCfMnHUx5ozjxn1/JmlBp2jQ8D4vHnMsmdRCjzKBILOzRllI9abUA3MivIVSzktn5fv1w+NIspl0y8IIRAavdiSSWZjXMkkmgBvgDnc4TgsGJg5JhKLiqo6E7lG1D0Oll/Bj88ZfjnD+HNHH3saiZpAXKOY3m1OWcEKabcg2QSK2xS4jxQglYwXfnQ5D1Y8gPjjNvmyrsQ7TTlT4wtpHewCfE8/TDcmGDBjKRPx/OwZWMwZRdDSHU/j1PypQxN+fIeZ88YybMsFIvmdze5rpi7mXIYgFnc7s2n40pGL3D+EiNRLNYIBbTV6d+Z9arCPbcnUf+DOSSti4ZD3KeKizUTz+AvBLLSX0X5n9MDMpmGnYm2Cjl4fz88XMxndCn2vljXjaUddCpW2OzmbCg+zfM74zmam1H+E+44fLmmYk23yGICT/V8sZ8uTl0MjGhl+g+eFjxib649wiwyx33vxZy05BBF/d+eBStieOT/D88HDJspxNRBmyeYJ+X64tCQHoR8sZ/LTf4fmcXFc/0/fjdHJaENBgS+V/Mfdjzvz01fdgYJP8AD9+Hax/T9+D5lUGIpz+wMX4pI/CZHCqzKhbopNm2FezQNnpWM1DNv/B9+DHGuPy5bLqMugVpNStMFvQtUwXbZmvmegNc9k58rUdBQjbNGvbEZONYWijD91IO50ktHMJFZGc/+lJHJ3gOx2O+L2e7SRDLpmoYZGjmRgW1IJRpJBAskArd1tzX1rkfB+DTyhTFE5QkK0mk6EJfQAzNSk2Re+wb0OD+ayaZGCWFirTl9DlPY06VcaCQCbLCz5oPLHMlihLzs0qTRqeCcGWcJmFVGjptKFK3O1lgSAQLFaet9BizxPLoh3imUGiWjbWtiqsEi+Q/hI2xyvhXH8xlifq8zx2bIFFT71IIONNkvpQzgI7xYJR1tCjH4qaHyxkeBpjedl5MtC7MVzMbEsNXfxFGOgClDeCgKHs+WLjtLCDNpBRWZi0Ex8KEVojRvCLpb333rcjFTh3b3LAFZMmQGJsowcG+dh6J3vFzKcU4OzEhVjZufeREDz9rSQN/XAyj9iJkA4qAkRXUaLqqyxa1RDvdpVvsNz5nHvAuNtAbHdtpHIPpY6egUg0duVjc40vCI8oH7zLvGxqhUhahdnSrMdN10GKx7LL3isX1KHEjBlUsxDa9nsUS25Oknn54XVBljN9hck5M7SyQFzqcAqY9bmyU1i1sk7WR6Ym/4TDDDmYcuq6ZYXjkzEjanYaGDGwKABJ8I0gFcAOJcIzzAAv3igltKSlWLHr4woAALCtR9rrWIcw2cGSaAxUNKRM2m3PeMBI3gY6hWvUa/iHLGj38jioN6FuCW0PzspzZiZ1mDSs0pZGVqRemljQILCj/AEnAmLIshjMcxDOzSnXERYGwJZSuv2lBrlQwSXKKFOk5d3ISIaC0bizWqhe/iJJJ5DEedhZ5TGGkQqUgA1iRbfSWpmBNeNeVeycIcrYxKjbdlQ3cxs5JYjWdyfaJYAXvQ1AfDB9s1tgFJmBGijl4SR6eQOIHzo5Xjoelw8o2Zss6dBibOCvkcDc1xWtr+/AiXNAgbjkOmB8046ED3bfhjpww0ZpTsXF+Ov4dCF7JFk6FFEDmefwwE4pPIRbkty+zjbSP8znc/CsWM2qORqGrTuOfp+mKHEDMwIi0g1zI/MnDeFJlJmZ4tn5a0NpiXnoRqu/MA2T6nEGQjd0ZY1oMVDNqo0oJNnoLI2xfyvZhibmYKL3C+Inzs9PvwclhVUVEpVAugPOuY64zwwzk+UtIa5pKkUeGZBIhY3blerz6DEPG5tcbhd/Fp9ry/wBsN4rmO7VQK2Or2fIeH3b4G5DMBISD7RJPsE/HByml/bQKT/UX8ugihGws7nx9cBc1LqPL/uvDsxmyVAsf2Yqk7dN/T9/sYzZMlqkHGPljl93X+asNWvIfPDhy/wDb+ePAuxPp5YUGTQRAqLr54WI2cDbyA6emPMXoogBxJE2IcPU/u8KToNhLLvgrA/vxn45P3eCGWn93zxtxZBMkFwvv+WHFa8/litDOfL78W1N9PvxpVMWVi5B6/IYN8I7QPFyLYEvF+7xA6V5f3YGS+SWaiXtS3dGMFtJZ2PveRpD/ANzfcMYzjWYeQksSffiz8B/diORAR0/uwp41WguTM8wrDg+LWZi9B88U3T3fPGOcaHRdkquRidMxihZGHiXCaQwJpMvMj49cEsrxeVP+XPMvprJHyJrGcE2HDMHEpeSbNrB2xzaV9ojj+pav4rWCuX+kRh/zIL9UYH7mr8cc3E5xLHmD6fPFe3B+Ccmjq0PbHKTDTIh36SJqHr0YYu5H6jrDoqKw3BGwuqvSCBy9Mcsyef0n+D+7B/K8TU9Y/wC/DY+ihLqVAPM14NxxfOh2Ok2KAH3H88CmzPiO2/v92BkWcv8AiX+7E4a/LHWxYlCKivBllK22T6tgPIeeImrDflhjH3YdQB6ThjPhjN7sV5MyB1GJZY6Yk8vxwJ4zmgjAknrVN/h6Ylm4mBe67At8ht99Yy+fzPeEXpPuHnV4y58yjHXYyELZa4pmy3K6AA9q9zuevleBwlNVZ+f5YazeEctyT+n54jvHOnkbdmhRpUPJvz+eEWwxDhy/DAJ2FRKGFf61j1uXvrreEYgev3H8MMMdbA315VhmwdEch3OFhVjzC7ZdCw4Y8wsREJUxZiPu+WFhYdACQQgfF6GTCwsbYMUy2hvDjGPT5YWFh6FjTEPT5Yryx/usLCxTRZRniH7GKMsIH+2FhYzTSDTKsiDEJjwsLGSSTGpjCmPKwsLCmg7PRhwOFhYiRCVGPmcXcuXO4LfMYWFh+PsCRdgzhUiyd8EoeI+/Cwsa4TdimkTf8VX1wx+LL6/LCwsM9yQPFFKXiZN0TgdNnCepwsLGec2HFIhea43NnfSv4k/cBigvU+h/T88LCxmm7GxPJ9iB5Afhf54hvCwsZ5djEPr7sTwLvhYWDx9gyLbChzNn1xG38R32X8aGFhY0yFopYWFhYzDT/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a:p>
        </p:txBody>
      </p:sp>
      <p:sp>
        <p:nvSpPr>
          <p:cNvPr id="5" name="AutoShape 6" descr="data:image/jpeg;base64,/9j/4AAQSkZJRgABAQAAAQABAAD/2wCEAAkGBxQSEhUUExQWFRUXGBcWGBcYGR0YFxgcGBgXHBgcFhcYHCggGBolHBccITEiJSkrLi4uGB8zODMsNygtLisBCgoKDg0OGxAQGjQkHyQsLCwsLCwsLCwsLCwsLCwsLCwsLCwsLCwsLCwsLCwsLCwsLCwsLCwsLCwsLCwsLCwsLP/AABEIALcBEwMBIgACEQEDEQH/xAAcAAABBQEBAQAAAAAAAAAAAAAFAAIDBAYHAQj/xABFEAACAgAEAwUECAQEBQIHAAABAgMRAAQSIQUxQQYTIlFhMnGBkQcUI6GxwdHwQlJiknKC4fEVM0OislPiFyQlY5PC0v/EABoBAAIDAQEAAAAAAAAAAAAAAAIDAAEEBQb/xAAqEQACAgICAQMDAwUAAAAAAAAAAQIRAyESMUEEE1EiYXEyQpEUI7Hw8f/aAAwDAQACEQMRAD8A4lePbwsejDaBEDh14QwsGkUNJx5eHY8OKaIeXhpOH1jysDQVjMLCOFgaLsV4WFWPQMVRYrx7hypiURYIohGHqpOCnDeDvKQFFk423Cfo7YMvesik76WdQT8DviFM5wID6497s+uOsv2WhinlhkACR5T620gN0AzhhVb2FsV5HzwNk7GrNEk8ALJIpZQACeZHIDoQRgk0DZgMtCSeuD3CuH2bIbGo4N9HE7G3qFRuTJRNeelTY+NYN57s9Bl1GtsxGvITGNZICSBpA7hmKlrAAbe2G2+NOHLji9sXOMmZ9Iq6NiaKAk7A40U3ZaRDVB/caP8Aa1H5YfJB9URppsrK8KUXaLSzIOpeNypAF7kXVb1jd/U46tOxHtyuqAMXDnNnc7nr8PwGK00ZU9fLzIxf4j2zJciFe6jB8HhUsRvvIGBtid6BAA23O+DGUgTPZVc0qBSdSSKOSuntV/SbDDfk2L91prkuycfgyzn3+VXWIHvmPx3/ABxfzGV0kDfmT6fHEbR/s3h4ILmsja163seu3XEDKrWNXTl+H4fdg39X9Px/XEZyqnmPLqfPbrgXElmdkhDAdP8ALZoD/Dd/rijmss3KiDerYH4V4PXl6Y1cmTj5kAkAizud/wDNZ8664rfVUBUHSWAvYALzoGiSboc8KlisNSoyaBlN01jfkfK/5dqNfdiTuCdLi+pcCxQ33F+4bep2wez2QjIOlUUixdbHbkaU+nu3xViyOk0B4QwBuvF/FsNG+618PXCXhp0HzAiybg7g3fM7em3ngpk8yBvW9gADVz63vvtWHZ7gxQllUsrVy511NadgcUoIGWwVbfc7H/8An93gUpQeyNpo0Mec2Hj/AH88LAtJXAA0FvU7H4grhY0e4BxMpj0Y8vCGOOaz3HuPMI4sg4Y8GPA1Y8Z7OJZKHY8rC1nzwi187OIQ8Ix5pw/D0W8Cy0RhMSxxYnigvBjh3B5JPYRm9wuvef4R6nFEKfCuDSzuEiQu3psAPNmOyj1OOk8C+j2GIB8z9uw3KAlYx6bbv8dvTGk7E8Pi+pR900eoWshjIdXdSQSzLsWquvl0wZ7sr7Qr15r8+nxxlnkk3S0MUfJjJ+Gdzo+raYHLGRyRaRQxLqlZidW26AULJO3XHJeNTTCZ2kcs7nWX/n1+IN5iwbo0RyocsfQ+dy5aOfSAXkhaIcuTAqt/0guW+eMp2s7AfWZY4cokCIuSpSUpg0UwAtl3LPqFsQ3JvPD8Oau2BKBm+wuWzeagkK5dpYCY0lYFVV1jfWI2s6il+1oHJjjddg3y0mceTLSSySSQStmAwVYoZBLH4VRFGi2Lmt7omydRPHp5eJcLPcsZ8tTiQAEqjFeRVhs679DR+GOg9kO00OUibNmFgv1feR20SZmZmXXHGhAV40IsMPZB52xwzJPnG3p/5/IKjxeg19JvEmy8UT1qCTB2W+YCtoJH8Sh+YrqOWM92k46sPC8iy5tZgZAWy6hAVUoxYwtReNotXdqzbqaIrSMSN2tl4jKiDIJLHZHeG2j3FNpkKWNjuBR6csE2+iyCRlckRsrq2lV1oyqV8Eiu3jujvY58tsI9xwgoMLjbtE3De1CsrLk8nmplUlVZySponcySMdW5/mvccsGOBHMSFzmFeNSNIiYoyEEb+BbUc+paxjQ/V6Gx2HIdB6bYSQE+WM7n8Ibx+5meIdicnLf2XdnziJj/AO3xJ/24wqLkshnFy7S5ucs9pok7mOJpNKHX3TW7HQtkFRVbHHWeJcPidalZq8ldlv4IQSPftjnna/sfk+4doIRFISpEmpmYUQaQFtKk1Xxw/Hnl1Jti5QXaLXFIBqIF7bc7PxJ5n1JwKlQjnfn+9sVuG9pPrFLZaRQAwb2jW16gALNb1WLyZpTsRp57G8ehxZE4o58k0yOJvMfn99YdINv9D+mHGGlFV++VG8Q3+/8AS8NBIJALF8xuBua5/l19MQaefPmRXi25g9f3eLLINzQs7Xt+mIHXl8uX6D93giFVmFjcdTzqt7F+P3dMR5vdRbbG7N7kcrHjoVv054szDbr/AJbB+FD1Hyw2cb7AnkP4gNuo23N+XngWi7I8j01aQaAZgymrGxrnvq5e/wA8U+KZMKS6ha5VYq6JHNfjfwwRlRhvRo86vyFHc3zH7rFg5gOtgjcfAg9efrimr0XYEEa9SAd9qU1v5hcLFjMcO8R2Y/E/f4ueFgeLLs5/hwXb44bj28cU2HhGPDj3CxTLQw4WHaTj3uj5YEsbeHXhtYWJdEocu+L+XhxWycVnGg4bk7IxERkmQyF4Odq+z+ZjyIlAZIfCCpJjDamO4GoCQksuxGrwbWBgrwXhN9MU/pV4pKFy2Xa2ijaSbVufFK7kI5OwZFutzasNhyxcX9VFGl7L8QLcMnEEQyzwKSiq2vkgfVbKL1Mrg3fvPPAzgv0sKshjzkVAGu9iH/nGfxU/DAnsX2hVcyiE1FOogcX/ADDSrV5hm/7jjC8byxjzEiNsQaPwAB+8HFZsEFncV0SM3wTPo/hmey2aF5eVH2BPdsLFiwXTmPiBi9GrIbFE0BfI0CTXzJx8tZeZkbWjMjCqZSVYe4g2MbzgH0mZ2GlkK5lBW0g0yf8A5VFn3sGwD9LL9payrydyHEdqYfBh+uA/angUHEEVMwrEISU0sVonY8ue2BPBO3sGYXxo8JNbN40+DrvXqVGNLlnjkFxurf4GB+YGw+IwueHJj/UqCjOMumDOA9nYMmmiFSo95J9dycF1JHr7/wBR+mItx1+f6j9MRy8QCbVb/dvyN9cIbsZ0XQyru3h8vX3Yqz8S28Ir1PP/AEwNdndgzG9z/wCJ/TEfEm0r4v0xTISma2FmyfifnitxllWGR3XUsaPJpur0qTz6bDnjnuc7d93nUQgmJeZXxEll2oDc8xt646XmYFdGST2WVlYbcmBDc/QnBRVNWU9rRgch3GWRpFMYJddTGlhLu1mF5JSShZdZDITpVbI3GCvEMorXtY2ojqCLB22O1G/XGM4bwzMR5n6rmJe7yjzKzs6FEmEQZg8bOo0agmgkMPbANjHR+IRMWJPM2T7zzx3cDXJ1+nwYMi0r7MVmzLl/EvjjvcHmPj0xPFOky60J9R1UnoR+eC2YTz93++M7nsk0Td9DtXtpzBHX3qd/djU3KO1tClTLcR616eh5Gxt78Jt7rbHqSB1Dr7Jrr7J8jh1emHplFcxjyHO/3t5fjiOSAMVscjf78OLLJX7/ANMRqnof38MWQa0I5aRVChQ29PZxSXwHajzoAD9OfT4Yvm+gxHNCGBtdvj09axGiCSTYVy6Xz/DCwHnSRWIEQIHKmr7tOFhfNl0YjHuPMe44htPMSInn+/djxF64fGpY4JIphTh2WUhnYHSg1GtyRYH4kYN5DL5XMnu4kk7whNCFbZzU2sJpYhjtDV17Tk7KTgbwPO90+4BXqCAw5VuDseeDuQmy2WMj5eQL3gC6WUu8QDK1wyhlZHtTv0sURWAkt7LTMlxjh3dSFPI1i7wns73tFmVFO2p2CC/QsaJwuOcQE0xbfnzJsn1N+eDD9nnzeXQwU0iEKsXNpNdltPQEBbo9Ax6AYGlVMuwtluxyISmrxCQRL1DsYFnJBXkoRuZ8sEst2f0EbV7twR0PxwI+jjgcrmXU5SOKhJlSSDOrsBJGAGGixGoY+VA7WMdTyrQTJHoIVi8sKxsNL6oCwaMKCQSiqASCQavrWKlcSLYP4Xkq6Vi5xLs+mYWTZS7RlQHtoSyhu6aSPe9LNdjcjndAYIR5fTzxeRlRGdzSopdjRNBQSdhudh0wpsI5r2Z+jGbLKe9OVlshjQZZEKkEaJjCTVhTVAHfGA+kvKd1xGYDkx1f3Ekj15jfG+499NipMyZbLpLANtbsys+wsgAeEdBd8rxjvpMzq5o5fNoKEsQ1DnpZSyOpPWmQb+owUU4zUmU9xoyeVjBJB8saDJ9k808ffRxO0e/i0Np25+ICjjO5WSmBx3b6Ju1OuJcu7FTCSy6aIdHNFGU86ZwQRv8An0eXGFpGerdHOeGStGdLivf+vXF/MHk0bMG81Yqw2O4Zd/ljY/SZk4o0imDRd65cSKmytRNOEPs8qPmTjnR4sqPy2ocsb8WWM4WzPKDjKjWdgO02ZkzcmWmkMqCPWpfdlKlQRq5sCG/iJ9kY3cy6pPeq/i2OT/R/mgeK2vJ45RX+UH/9cdac0wNE+E7DmaPSyAOfmMcD1kFHK6Ohhbcdg7tV2ph4aYVcamdtUgG7RxDYtosEsSdr2pWO9ViLIdooeIRsINXeKrMSY2QFV06XO5CBt/CTe22MJ9LeTZMxAwyyQqY2YGNtTEKza2m0qAGJkXq3Ib74rfR/nG+0rQ7a0qN84+UvQrNqKhdMy7gEXfiHho2J7MHivyTnLkZLikSPmJrJKgk2DY5AE2Ogb03qsdz7P5lJIIjFq0hUo2d/ApvUfEefUA45Z2k7PfVZUk0s3eBn01SqTuLIqiB0rpfnjf8A0fQtHk0QghrOx2rlz8gMIluKYxPdBvLdn4sw7tNAr6WLLrJdTr1Cyrc9v4WJUHcAHfFzPZXmevP/AG8sc/y30k6Mw2okRd7aOpJjICmNO+UEnu/E0rFQSxVRQAvHUMt9rl4pO8SUsgJkjP2bkbFk8gSLrpy6Y3YuWN0zPKpdGOzmXv4X++fLAuaOuX7/ANMavP5f93gBnI+v546uKdoySQB7oRsaHgc7j+Vv3viR1rbFmWKwV8xz8j0PzxUja1FjxDwn4f7H5YctME9vDSmExGEHwZZ5p+X79MRvz2P4fph7i/8AfEZYDy+eIUDp8rqYklt/IGvhhYu2PIfPCwPEs5iDh17V1+H6Ytf8OcdP+5P1wT4bw60tl/i52hH8PpjkQxSk6NjkkBZeg+J9+JctESaGCrhNRtLH+BR9+nE3Dyqamo0B5rtfww2OJctsBy0Bc1YOn57DD+G8OmnYiJC1czsFX/Ex2GCmWyZnkVRQ1kkm12HNia8hj3jGa1aYYgVg5INqeubWTTtfXp78DPEu/Bal4IBwQA02bygby7xj82EZX78bbsZFJlT3r6TEFLd6rB4jpBPtrenYdQMYFMugIsswujRUfLnjU9kc13MtpqKEU+oDSwPSQbBlv5YROKqqCTHdse3fEUnCg/VFRUCwoUfT4FLB5Ats1ncHkduhwR4bxaWbLJms5TxB5LMUiJmh3jr30kaCipJ0qSBYSwK1EnV8S4NBnBEGHhlzTTSldIfQ0EkZFkHxBkjFj+Y4xPH+waZGUSQZzVo+0VHhLOK33I8DH5YWpftr/fsE/k7HwzNB8plnalaSJPCWttSrTLuAWYUQduYOJZkWWNon9hxpYfzKSNSn0YWp9Dj5uk4ioCsEZ3BpZ5GckcyNNHZ73BFb46p9HvbJs/qjkWpEAOoXUguiSKpWBK++8Z32MXRX7a/R42akR421T5jMZtdUj0qqvePACAhtdETC+fjUXQAwG7SdlpkyGVjkTTIhkifkQpNMpLLYq1Nedjzx1jvKdUJAchnVSQGIFBiq86Gqr9cNdjurrrRtiCAdvUHYjAym2i0kfL7oUYq3MEj028vMYsZbNMhBU1Rseh9PLHZu0H0d5edbgAXmdF0B/gbmvuNj3Y5Txzs9LlpWTSxC+Y3Fc+WzV5jGvF6hCZ4yXNdopZgqyuzaAQt0aBJJ3qzuTzvngdmpgSCD0xRLY8vGr3XVCuG7NP8AR/Pp4llieRZl/uRh+eO4zPTKf8Q/8T+WPnjs1NpzmWbymi/81vHceN8Ziy4Hetoq2HmwojwDqdVCh5r545/qdyRox6QH+kbgbZvLq6SM80T0qkhI9DDxRoNhdhTbEk0RfICj2bjhymRjyubTXLPmGm7ogNHYTSobem0gaq33Yc6wQ4Pxg5rLyyOjIhLBVb2vANj6freCHFuAJKYmSw8R8N7qQTZseflhSm64sNx3aC3HYe+ili2uRGUHmBYIBIHleIuC5jLqRDNKFa1G4pXohmUFqD2gK0t1Z8sB+J5+WUSLlaKICZJiaBobrGereZ5dBjPcP7W92DHIn2bfxEWvPewdiNqrARCZrM/9EeVkXXG8kZaY6hGVKiIynRpDqSpVNHIjYG7xrOAdnYshlxl4C7IGZyzkFmZqsmgAOQFAdMZzJJGFDZWVovJYmHdXQNGJgyoNxsoU743kyABixoKCSfIAWT92NMMjfYqSoz+chxm8/lm3rlR/ex/d40I7QZdma3RIUiin752ASRJtYUpZvZoyCCLusB5eMZTMLcE0b+IqKrXYFkBGAblvy6Xjfhy0Z5xM1moiAbv8/SsUwNz/AFDV8Rz+8H54M5zLkNtVHc7jmKqr9CcCZHIKhtNg1tvzr2q67Y6N6M5TbDrvFtlbfwR+XP8A1w1YH/kjr44ZZRDGreRPrj1oj5YlbLPXJQNuX+ox7Hlm6195/LEshR1DCxcOVPp9/wCmFiWQ5cnC5T/0n3/pODPB+H5iM1o0hiNmQn48tsMzWUeLTTTWb9ogeXKmPnhsLzCqeS7/AJxfyvHPhCMZXs0uTaJZoszTB9wQeSe7lS2MR5fhzGM7rv0Ia/wxYbOyBqkMmkk0bF8vw3GLXDuHlyy63F1VMOt9cN4pvVgW6I+C5B071hWruZNNA86B64FZPKTaQhY92CSFJJUGjuAOR3xruE8IdHEhkZlU+zqDd4NLllCqbZtAY6RvtiSXs7EWkTLzl3j1Hu78WlWZbsEq1aQxO3hdD1wjJxTS+A42ZAcGYVbIPfq/TBbhmWAB8abgb0fT0x6Ms6k6u8JB6keh3BN4kyMbzOFXVY53QVR5sRyGFzjFbSCTZueBhmijprOpvxI3+WNSOGllOuuVm+g5Wb5DAFJ0y+WEonSBI2T7R11hqJZgIxvIXI00CCAzN0xzbP8AbCR/+VcMagBLOqTwyd8ivJXiWOUsUoClIBvGX2+bpDLpHQoPo5y0Zb22RyG7vVUfmNgd/S7xpDkzloVGTjhV1uVo2FK8MYPejX/AxLKAfXlQNZ7hnap54YO+DxtKp0PZcy92njKtQ0ISCd73sA1WIvpEzMmmDuZZB4nuMSUpI0kEqwKtWn2CDdg1ztKj9dBt6syLfSC0BgGSQFcvHNDFJmAGcxytGygqpADJp03ZBG9DljT/AEa9sc3n5pY8wY3QIzhgqowYMgoafaFN1G22/PFHtB2PzXE5znJ4kykREK6FdJJWTUoaTwUppGZt62XYHa9Y3CI8nlXyuWiD6HeWNrVXGvYu7iqKguljmlDlqwzI4KNJb/kqKdmZm7UuubmcM5ggoKiEDvCzqjE3syi6APVrscxHwb6RcvOZBm8uEV2JJW5AvTxobYHbmt+7GXyfE1Hes1X3epOtyRSRvGACDY8BFHbc4bx7h15udg4LvJM7qSFsvLKV0XQI0lTV3bbWOUwrHN8ZaJLlHaNtnOwuSzid9lHRlbqCSt+QceJT6MD7hjCdoOwk2XBNNQ86ZT/nXYfEA4K9leE5yGGeSCwNcTIFkFsQXDgAGq0mjqq/DV1i5ne3WbTME0QlaRCy6SCatiQPEQbrpR5YVJvHJxTCpSV0c5ghkjdGCMdLKwoXyIPT3Y3v0qZidZ4WRW0KrFWoNTXT0CDp208+fwxrcjmchmEMuYRYGXSWdvs1JJAB1DZrNe7BvieVSbOfVCkneRxfWddDuypcIVvnzN+XPyxOTk7aKpI5vwHipzgVAWAVDrA5khR7TgAVtyA6jG84pl5JSqBu7hILSuPbI/kT+W+ZPljzh3Zhcr31gIpZ2sbAKWJA9DVfLA3isjSoWkRhl0G0VHXNXLWDuE66eZqz5YS47pDL1bKPG+0fdQ1lo6gUER0P+ZXNl5VGLrUfa6bbnDQ8PkmRxJM0clPJHHdxzWU0JCAdmt3JvoOR3rrHZ9mmhR5ECs3NaND4HlthvH+CxRZSaaFUjMatJY8NtWktfRtJIB86wzH3xQEurKf0X9mZYFd5mLUVHd6gzIqmj4dXhok2OlY6F23iD5CVgZCn2chMEgjcxh1Z9D8iCmrb+LkNyMfPvEu12azTapJgERGjTubjrVV2AbuhuORx0rsn2uEuXVWLyK6Lk4sjlUZjEF8HeSTmtDEKWFkUosXRI0PDKCUm+xakno5r2znjky6uuZQNrYjKhCHRXdgWdlpFclLZFA8RuhqwX+jXs4dAnOmi+gsFYywv3SyQFSaGlixVhuCHAPMEb/8A+EuTXMfWMxNNmiNPglK02gAL3pVQZNlF8r63ZszxPMKrO6jSXCKwGw8NhSAOR0kD3BfLDYqWR/YFtRRm+KZPU4AUn/ISOR35Yp/8JUFQSAWlSMADfWylgrab0kqL8VfeMHMvKKkkZgFVSSxYLpHIsXY0ukHVz6edY532w41m8qVaFz3TlTFnaBbMnLqyLIdyA4SQoWrxhVPTGqedx+lCY41LbC3GuCtEt2OYO+2wP+uBIYqSu9HfYe/nih2YzuceGebMSTyZdlMatI7MDLqRlpmJK+EP4qq6BNsMerxxDKqupulF2DXPzH3+uH4fUqWmDLHQZy+UL2eXLpzOJTwvmQ/L+n/XEEfFEANGvhqBNHlo36fdgXn+NJqNsbHWnHWqFfvfGiU6FpNnp4oBsQb9L/IY8wCzGfj1Gia98g+448wr3vuM4FeJWY72T62T8ziykBJsit/ntzPXFTKNv1wXj9m9+v4YXjSaLkQSwjTdDa+n4XgzwTLd6hTTv7FjcbggHbY0Tt8RgasjE+BNVGjZ077bDbfnvyGDPDOKRxQmZ5Xj0uukRAF2ZbIRQfCRqA1X4dII3vEnkUNkUWzS8Z4RM+XVcu+XDFYjIVKpJTErD3RPLW+pQRvYAGB/Cuwj5OVZsw4+z8SxrdMHD+2xAJIZV1LVEMfjic72hmnpd4xR7uKLV4SW12N9TASEuoJOkmlrHUuG5yeTIxNMi6mUaQLsqFUBmDE6WYgmh+JOM0E5S/IyVJGJ49nYmk2hy5Jtix1+dC1Ui79/TEOVzbv9me7RAQdESFEN9SBdm9tycFPqSyPurofEA1Ag77ivhYsDkaOCWT4ZHEKUWx5lhZ9PQfDzw/JiYCmiZ+Cw56BIpnePQ2pShHMgjdWFH8cWuCdhclAI5GDTyJIf+ZWgxrKwpowKYlKNtfTFrhPBnfxUfTb9MX1kRO9EhaMRTx5Ylhs0kixsgXTZN94NyB58scucqdI0x+4L7T8MWRY+6OgwlzGRtpDOW01/KNRFeWB8PFEcKM1GFawQWFxllogqx2Uj15VjR8ciljXSkbMW1hnFXAoUfbGMi5QpYHQCCemMLxrtbBHq7wd8zxQKyRuFjWSMziVkbSRocMrhlXcNW1HCo4pS3EJyS0zaZHiOm419laZKNgI10B0oEMB5ChiDtI8cuRzC9+EkuPWmrTrj1XpYgbA+Ii9rAHJsYrgOfgzbIsDHLzl9IiZi2sd25tHREHMAlWr2RubxY7K8QaDiMgzLipEVdTE6SQDV6uR3PP3YuMZQd10STT0ZnsxwCbNmVoB9mpOlW21X0UnYHrviTi8MneN3yssm1hhR2AA26ihsdxtjsPD444TJpoB2LkcgCTvVdPf88T5/JxTrplRZB5MNx7jzX3g4TOXKTYcdI4PlpZYG1wSNE/mhq/RhyYehxreDdsknZYuIZZXvYTRqLvzKH8UPwwU4z9H4NnLSV/8Abk/KT9R8cAOG9n5IswnfxMKI3ItefQjwnET+SG47QcCZI5JaMvCjHH3qKVWVQBbSRnZjpYC1Jttx0xzvO/SFnNcckUndyLl/qrSjxNIofVrOoHQ5ocvXffGs412knizrxZhkORjeFzlWpTMjRCmFITKgZdTA7WKPljNfSC+X4hxADhcBoxgPojK6iDu/dgAqACAWIHLG6ENJtaFNgvgnbPPJmEZ81PKqkM8ckrSI6Lu4KOSD4QfXHe+JZZCdgGU0ynmCDyI+B5+uMT9G3ZEZD6pnJGSU5iN1oLfcmVFeI69wbVGQnYXKBve5rjebXKw93EdCk+EXtEpNkJfJeekfwg7UAAM+VpvQcS7JN/Cv+b9MMzjQt3YzVHLqwZkYWjnSxHeL/wBQCtk5FiDuQKz3ZLiv1mNpAKGqh67Y2/AeH96Q7gFFIIsc2HKvdzvC0tls4N2r4BNlcyF+rmCKZWkhViL0LqI7xiaEipQK9PD15mvogzhkzEmSbMTwrMryRiFlQtIE38ZQspMYO4I9n3Y7H2y7NLxHTDKv2KXISKDtIQUQIxB06QS58zoG4vGI7H/RRJk8/HmXzCtHCSyDQQ7eEgBt6Wr5gnl67a/c5R4sVVOzdZPKNl8rDFI7yOkah3ZizM9W+5s1qJodBQwA4s98jytj19379MaPic14ynEG5tve9fl+/XGvBETkZTyMqqJEc2rCjWxFgWR6igcC832VyjQAZjMzyIqymJDpjjiMtsz6UUAmzq6ch02xZSB3NfPbf1/TAztNHLoZVvxeDp12J3PLGieKD7Fxm10De3vGB3apEixo5QlY1qO1QKNAFV4QAa8hjnpcmUX/ADD7jWNJx/M3MiP7CC2Goc6B29dq+OKvCuHhyZUvn7JYE/fz6c8JeG5VEYp0tnpZmB0miTzCXQ39PX7seS7KSxBPI2hH54JiKud0P6h+eKHFJBoNXvvz/wBd/wDfGmSpWxadmdleyT6+WFhMN+uFjn7NASym2DUPL9+WA2WYddvWsHo4tqvlV7eYB/MY34ejPIrTZUsGUMAGNm759arofLBTgfBI3UJmDrjU2oUFDfXxg2B+mI44T54KwmgMMeCMuyubXQb4PlcplgpjjjWVJXdJGJdgnePoTUSSoEbAbdReIc5nZCfDVWTsb5kk7dBZOBhOPIWPmRi4YIw6Kc2+yYOwN158yaF86F1ixkMwxYbfeR99HFdpGrmcC81nmQ/hscVmX0skOwb9Isc4zP1kGXuJCBDJZC1GiBtFHYag1HbUBqFg3iTsZxXiErlYdeZ7tvrBLL3pifQIlntt3dEFKhJG2w2xpOD8eimAjzKiVArqI2Hht6GrzDBRQIqtTYEcT4U/Dh/9PlkkOYy5TMR6EdSvhDgAq2oaj/LY1c9zji8l1I2/gPduosuuSiWLMNJFEZ0XNK6y94zqspizDo2qMtuunSbKqSKvGGzc83GZ41gycUZWw3cJpUKW2aVia2G1sdz76xteARGXLrEyilnUqEUU5VO7JCEbGlZj66m60LsObrSELIHZ9I9kNoNFvCaI8j1sYRLMlpBqF7IexfAfq0KPqfTLAk7KyqCkomQxMCBt9k1hSeRcGwaAHtGROglhQNZYN5gg0QBW4vGlTiBcCnDB1Gnf2lHIjzGB+W4WIgygtRYtR3onnRHuxSzNStEeNNUzGcJ7Sz5UlQ2pP/Te9v8ACea/h6Y6F2d7aZfMDSWEUm9IxA3/AKTyOAOf4NrughPr+uAmY7LSnYRE+q0fw3xJShIii0bbt1xiSHLhoZTG/hZWoEEdQb23B6jFjKcenlSJ4Pq8txjvELEW/UIwBA5cip59MZXhXCZzpjnjaePdQkuoEAlSdLefhHO/SsEYOwKSFm4fmHikX2kY2OZFa12YWK6788CoojbC+Y7YZGRxBxDJ6SvsmVUdVvnTKdSr61XuxsOF8Ry0KVlY4okO/wBkqgN72X2sca47Hm4JEbP5cyKgI1gcwTfirb/xxN2ZzuUMhaNniYsSIw1Agk0DHdMa8rODlaVIpdnUzII41VDaoKVdqAB8A9y7DofCN8ZTtrw6fMhYIkLM/iY77KCAbobXeC/DJFZjRv2R7ufO+vpixmcxw9s3LDxCbuVjSN41MjQpIWB+01oQWZTaqt7bmidwONWwpaLfYfso8OWRJqjPidrGmlvmb60B7r3rGw4PxCCeESZd1aEEorDkdJrb444Fn+3PEKmWPNPLEwljXvUXVoYkK1hQVfTXPqeWNB2f47lnEUyyjL5bJPHHDlC15nMP4S7PGh8RO6pzBOq6vbVPA4fq8ilO+js0jVijmJsUeB8eGchaTu2iZXeNo2rWjLVhgORog70aYeeGZifffBQhspsdmIxpLMQFHmQL/uIG3PnjOZuXLyLrWQFe7hlDaTVTOUiBP8xdSAvPbAn6WzmDlQYvFC4WOQBA0oIYuNPXSwG/l3Yxy/I8emy7lo6NMrmNxahhfdvpNgOpclSQQGPI4cnJW0A0mdqzZXJQPK6M2jchV1HrW1ihdC721X0xz7K9uRIVOYACkg6kAYKDJrdNzV0BErk+EWTZxqOD8ay0+Rk7nvNMhkSaOQ6pEMq/aan/AIg1swb+oihVDKcY4dkZnkKB4XLAvo0mNY7WgqHZTtexHMjlgpSbXIpKtAnthlBGxYiPVL4tSNrQgnnG49pKqjXXpjzgOXCILA1Gm28jy3P7+7FKVe8VYILKx6irsaYWSTsNhz5DBWENQ1m2qjWw/Z/LD/TK3yYGT4J5tDiv4j6fiOuAfGYdAF6aur08rs/Dnguy++h8MAuIStqIJYr71+/zw/M/pAh2CSa5BT61hYsjLjoG+YwsYeLH2EMvl1rdb9xrBEZfctpFl1YOW3UDTagfA/3emAuUzFcwPjeCuXbWOa/fjXCmKdoJ94Di5C14EqpHli1HPQxpTFsuTHHsXu+/FeN7/wBsSq/ur3HBFFonbr88A+PGlJryHM9cEw9np9+KXFotSnbpgMiuLLi9me4YHklSNPbdgg8rPU+gG592OgcSzAy8jBCx0xaENgVoVvExO/tG9vTAz6O+BsvfZth7AaOIVzYjxtXWht7ycRcbi1GS9rViA0bNsBVjp5Dcn3Y856iX18ToQWrLnCM8UjAAJTQrKJVpmINMzVaogF8zfhJwUTNIbVRe4gXu2ouHUM+hQaCjSTf9F4FZHKukbAqVPdrYWUSBNyQX1+0SLoDY8jzxJn/+rqF2ItpUo92um9Tr4Y47BoVYPPnjK9sYui5mcrFJQsghhEpoEHu9Z0hVAFWbv0GBsfAWXSYZ1IBkO5ZNTEiya1Dbfb+rpjzISlpG0WCJiqd096RR1d3GxAAOkWT6nrtcy6MDHpLLTzRqGj1BUok6dAGt9r1EkEKTidaItjuG5PNKAJH1UFB5PqYm2PhGqgFIH+MGtsaTI5pYIXnmXSqu4HhawuopFamrZmKCrA8XTGd4bKxCrGYr7p0Ud4Ro08nlBu33ArmCDzxpsiPrbQwyo4gKxzMrAHvWQ+BH02AurS7DrpUdTgo03sjMhle2uZykgzeYcPcccYi5R5hf+sEeMd2s0MjrY0jYsCcZ3K9osx3kUk7tLDGR/wDLFiIe6HOPSNq09Te4F3ir2rnTM8RzDxxpFEsrKqoKU6TpLkctTabNYp56F3JUKxVVZyFvVpCnxHY+BeZx2MWGPB5Jr8GWUnfFG84h2nTMRauHho6Bd4QoaJQSNS03IjUCSAq+PZuYGakyH2iyyZSRSGDa4VJU8/8Apty38ieWNxmOAw5CeeES1A2Wy6DVRKs8nisneiVZqJ5uAKGIo+BZtDqy+aVxtykYdbOxBXr545mSk/pHx32EOA65qeMHRa2XDIfDzAVlBJ+734n7ddjm4m8MSKglSGSQyEkAAkCJWrfdtdbGtLn0Nns+M1RGaNtfhrTyA808y3X+U42jSlUbu6EmmlJ5WAQmr0BP44mFtPRJ7PmbIyvlnbvQXFEBOZYWyneqI1CtQsWpx7w7OzZeWPNwfZzpvR3BBBBBB5gg0ffju/arg0B4W2VSJW7qIR5csAWRtlVgeYazZI52cB899GGU1WmYmRRtX2bGhtV6Re3mCfMnHUx5ozjxn1/JmlBp2jQ8D4vHnMsmdRCjzKBILOzRllI9abUA3MivIVSzktn5fv1w+NIspl0y8IIRAavdiSSWZjXMkkmgBvgDnc4TgsGJg5JhKLiqo6E7lG1D0Oll/Bj88ZfjnD+HNHH3saiZpAXKOY3m1OWcEKabcg2QSK2xS4jxQglYwXfnQ5D1Y8gPjjNvmyrsQ7TTlT4wtpHewCfE8/TDcmGDBjKRPx/OwZWMwZRdDSHU/j1PypQxN+fIeZ88YybMsFIvmdze5rpi7mXIYgFnc7s2n40pGL3D+EiNRLNYIBbTV6d+Z9arCPbcnUf+DOSSti4ZD3KeKizUTz+AvBLLSX0X5n9MDMpmGnYm2Cjl4fz88XMxndCn2vljXjaUddCpW2OzmbCg+zfM74zmam1H+E+44fLmmYk23yGICT/V8sZ8uTl0MjGhl+g+eFjxib649wiwyx33vxZy05BBF/d+eBStieOT/D88HDJspxNRBmyeYJ+X64tCQHoR8sZ/LTf4fmcXFc/0/fjdHJaENBgS+V/Mfdjzvz01fdgYJP8AD9+Hax/T9+D5lUGIpz+wMX4pI/CZHCqzKhbopNm2FezQNnpWM1DNv/B9+DHGuPy5bLqMugVpNStMFvQtUwXbZmvmegNc9k58rUdBQjbNGvbEZONYWijD91IO50ktHMJFZGc/+lJHJ3gOx2O+L2e7SRDLpmoYZGjmRgW1IJRpJBAskArd1tzX1rkfB+DTyhTFE5QkK0mk6EJfQAzNSk2Re+wb0OD+ayaZGCWFirTl9DlPY06VcaCQCbLCz5oPLHMlihLzs0qTRqeCcGWcJmFVGjptKFK3O1lgSAQLFaet9BizxPLoh3imUGiWjbWtiqsEi+Q/hI2xyvhXH8xlifq8zx2bIFFT71IIONNkvpQzgI7xYJR1tCjH4qaHyxkeBpjedl5MtC7MVzMbEsNXfxFGOgClDeCgKHs+WLjtLCDNpBRWZi0Ex8KEVojRvCLpb333rcjFTh3b3LAFZMmQGJsowcG+dh6J3vFzKcU4OzEhVjZufeREDz9rSQN/XAyj9iJkA4qAkRXUaLqqyxa1RDvdpVvsNz5nHvAuNtAbHdtpHIPpY6egUg0duVjc40vCI8oH7zLvGxqhUhahdnSrMdN10GKx7LL3isX1KHEjBlUsxDa9nsUS25Oknn54XVBljN9hck5M7SyQFzqcAqY9bmyU1i1sk7WR6Ym/4TDDDmYcuq6ZYXjkzEjanYaGDGwKABJ8I0gFcAOJcIzzAAv3igltKSlWLHr4woAALCtR9rrWIcw2cGSaAxUNKRM2m3PeMBI3gY6hWvUa/iHLGj38jioN6FuCW0PzspzZiZ1mDSs0pZGVqRemljQILCj/AEnAmLIshjMcxDOzSnXERYGwJZSuv2lBrlQwSXKKFOk5d3ISIaC0bizWqhe/iJJJ5DEedhZ5TGGkQqUgA1iRbfSWpmBNeNeVeycIcrYxKjbdlQ3cxs5JYjWdyfaJYAXvQ1AfDB9s1tgFJmBGijl4SR6eQOIHzo5Xjoelw8o2Zss6dBibOCvkcDc1xWtr+/AiXNAgbjkOmB8046ED3bfhjpww0ZpTsXF+Ov4dCF7JFk6FFEDmefwwE4pPIRbkty+zjbSP8znc/CsWM2qORqGrTuOfp+mKHEDMwIi0g1zI/MnDeFJlJmZ4tn5a0NpiXnoRqu/MA2T6nEGQjd0ZY1oMVDNqo0oJNnoLI2xfyvZhibmYKL3C+Inzs9PvwclhVUVEpVAugPOuY64zwwzk+UtIa5pKkUeGZBIhY3blerz6DEPG5tcbhd/Fp9ry/wBsN4rmO7VQK2Or2fIeH3b4G5DMBISD7RJPsE/HByml/bQKT/UX8ugihGws7nx9cBc1LqPL/uvDsxmyVAsf2Yqk7dN/T9/sYzZMlqkHGPljl93X+asNWvIfPDhy/wDb+ePAuxPp5YUGTQRAqLr54WI2cDbyA6emPMXoogBxJE2IcPU/u8KToNhLLvgrA/vxn45P3eCGWn93zxtxZBMkFwvv+WHFa8/litDOfL78W1N9PvxpVMWVi5B6/IYN8I7QPFyLYEvF+7xA6V5f3YGS+SWaiXtS3dGMFtJZ2PveRpD/ANzfcMYzjWYeQksSffiz8B/diORAR0/uwp41WguTM8wrDg+LWZi9B88U3T3fPGOcaHRdkquRidMxihZGHiXCaQwJpMvMj49cEsrxeVP+XPMvprJHyJrGcE2HDMHEpeSbNrB2xzaV9ojj+pav4rWCuX+kRh/zIL9UYH7mr8cc3E5xLHmD6fPFe3B+Ccmjq0PbHKTDTIh36SJqHr0YYu5H6jrDoqKw3BGwuqvSCBy9Mcsyef0n+D+7B/K8TU9Y/wC/DY+ihLqVAPM14NxxfOh2Ok2KAH3H88CmzPiO2/v92BkWcv8AiX+7E4a/LHWxYlCKivBllK22T6tgPIeeImrDflhjH3YdQB6ThjPhjN7sV5MyB1GJZY6Yk8vxwJ4zmgjAknrVN/h6Ylm4mBe67At8ht99Yy+fzPeEXpPuHnV4y58yjHXYyELZa4pmy3K6AA9q9zuevleBwlNVZ+f5YazeEctyT+n54jvHOnkbdmhRpUPJvz+eEWwxDhy/DAJ2FRKGFf61j1uXvrreEYgev3H8MMMdbA315VhmwdEch3OFhVjzC7ZdCw4Y8wsREJUxZiPu+WFhYdACQQgfF6GTCwsbYMUy2hvDjGPT5YWFh6FjTEPT5Yryx/usLCxTRZRniH7GKMsIH+2FhYzTSDTKsiDEJjwsLGSSTGpjCmPKwsLCmg7PRhwOFhYiRCVGPmcXcuXO4LfMYWFh+PsCRdgzhUiyd8EoeI+/Cwsa4TdimkTf8VX1wx+LL6/LCwsM9yQPFFKXiZN0TgdNnCepwsLGec2HFIhea43NnfSv4k/cBigvU+h/T88LCxmm7GxPJ9iB5Afhf54hvCwsZ5djEPr7sTwLvhYWDx9gyLbChzNn1xG38R32X8aGFhY0yFopYWFhYzDT/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a:p>
        </p:txBody>
      </p:sp>
      <p:pic>
        <p:nvPicPr>
          <p:cNvPr id="4104" name="Picture 8" descr="http://fabianmarinog.files.wordpress.com/2008/08/virus-worm.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689448" y="2636912"/>
            <a:ext cx="4114800" cy="324802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941088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764704"/>
            <a:ext cx="7128792" cy="3631763"/>
          </a:xfrm>
          <a:prstGeom prst="rect">
            <a:avLst/>
          </a:prstGeom>
        </p:spPr>
        <p:txBody>
          <a:bodyPr wrap="square">
            <a:spAutoFit/>
          </a:bodyPr>
          <a:lstStyle/>
          <a:p>
            <a:r>
              <a:rPr lang="es-MX" sz="3200" b="1" dirty="0"/>
              <a:t>De arranque (</a:t>
            </a:r>
            <a:r>
              <a:rPr lang="es-MX" sz="3200" b="1" dirty="0" err="1"/>
              <a:t>Boot</a:t>
            </a:r>
            <a:r>
              <a:rPr lang="es-MX" sz="3200" b="1" dirty="0"/>
              <a:t> – RAM</a:t>
            </a:r>
            <a:r>
              <a:rPr lang="es-MX" sz="3200" b="1" dirty="0" smtClean="0"/>
              <a:t>)</a:t>
            </a:r>
          </a:p>
          <a:p>
            <a:endParaRPr lang="es-MX" dirty="0"/>
          </a:p>
          <a:p>
            <a:pPr algn="just"/>
            <a:r>
              <a:rPr lang="es-MX" dirty="0" smtClean="0"/>
              <a:t>Estos </a:t>
            </a:r>
            <a:r>
              <a:rPr lang="es-MX" dirty="0"/>
              <a:t>virus reemplazan el sector de arranque original del disco, por una copia contaminada con el virus, de forma tal que al arrancar el equipo puedan iniciar su acción destructiva infectando todos los archivos y programas que se carguen en la memoria, en otros casos pueden colocar el sector de arranque en otro sector totalmente distinto del disco, ya que para mantenerse oculto por la mayor parte de tiempo que le sea posible no debe demostrar que se encuentra presente, mientras puede seguir infectando archivos desde la memoria del disco</a:t>
            </a:r>
            <a:r>
              <a:rPr lang="es-MX" dirty="0" smtClean="0"/>
              <a:t>.</a:t>
            </a:r>
            <a:endParaRPr lang="es-MX" dirty="0"/>
          </a:p>
        </p:txBody>
      </p:sp>
      <p:pic>
        <p:nvPicPr>
          <p:cNvPr id="5122" name="Picture 2" descr="http://1.bp.blogspot.com/-0azc3JgrII0/UWhMCPFUlfI/AAAAAAAAAEw/E3f7vyaHkKY/s320/kijknlkj.jpe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53730" y="4396467"/>
            <a:ext cx="2476500" cy="184785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442523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99592" y="836712"/>
            <a:ext cx="7488832" cy="3354765"/>
          </a:xfrm>
          <a:prstGeom prst="rect">
            <a:avLst/>
          </a:prstGeom>
        </p:spPr>
        <p:txBody>
          <a:bodyPr wrap="square">
            <a:spAutoFit/>
          </a:bodyPr>
          <a:lstStyle/>
          <a:p>
            <a:r>
              <a:rPr lang="es-MX" sz="3200" b="1" dirty="0"/>
              <a:t>De Macro </a:t>
            </a:r>
          </a:p>
          <a:p>
            <a:endParaRPr lang="es-MX" dirty="0" smtClean="0"/>
          </a:p>
          <a:p>
            <a:pPr algn="just"/>
            <a:r>
              <a:rPr lang="es-MX" dirty="0" smtClean="0"/>
              <a:t>Este </a:t>
            </a:r>
            <a:r>
              <a:rPr lang="es-MX" dirty="0"/>
              <a:t>tipo de virus no ataca a los programas, sino a los archivos que fueron creados por ellos, se cargan en las macroinstrucciones que pueden ejecutar los programas, estas macroinstrucciones son rutinas destinadas a automatizar algunas tareas de los utilitarios, pero al estar infectados no ejecutan lo que deben. Cuando un usuario abre un archivo contaminado con virus este se instala en la memoria e infecta todos los archivos que contengan macroinstrucciones. Este tipo de virus solo destruye documentos</a:t>
            </a:r>
            <a:r>
              <a:rPr lang="es-MX" dirty="0" smtClean="0"/>
              <a:t>.</a:t>
            </a:r>
            <a:endParaRPr lang="es-MX" dirty="0"/>
          </a:p>
        </p:txBody>
      </p:sp>
      <p:pic>
        <p:nvPicPr>
          <p:cNvPr id="6146" name="Picture 2" descr="http://www2.udec.cl/~sscheel/pagina%20virus/AvisoMacroWord.g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907704" y="4254497"/>
            <a:ext cx="5184576" cy="217682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335776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99592" y="751344"/>
            <a:ext cx="7200800" cy="3354765"/>
          </a:xfrm>
          <a:prstGeom prst="rect">
            <a:avLst/>
          </a:prstGeom>
        </p:spPr>
        <p:txBody>
          <a:bodyPr wrap="square">
            <a:spAutoFit/>
          </a:bodyPr>
          <a:lstStyle/>
          <a:p>
            <a:r>
              <a:rPr lang="es-MX" sz="3200" b="1" dirty="0"/>
              <a:t>Virus de </a:t>
            </a:r>
            <a:r>
              <a:rPr lang="es-MX" sz="3200" b="1" dirty="0" smtClean="0"/>
              <a:t>Fichero</a:t>
            </a:r>
          </a:p>
          <a:p>
            <a:endParaRPr lang="es-MX" dirty="0"/>
          </a:p>
          <a:p>
            <a:pPr algn="just"/>
            <a:r>
              <a:rPr lang="es-MX" dirty="0" smtClean="0"/>
              <a:t>Se </a:t>
            </a:r>
            <a:r>
              <a:rPr lang="es-MX" dirty="0"/>
              <a:t>cargan como residentes en la memoria RAM luego de ejecutar algún archivo de los denominados de programa o ejecutables, que son los que tienen extensión EXE, COM, DLL o SYS, en estos programas si no están infectados, se agregan al comienzo o al final de las sentencias, de esa manera, el código original queda intacto y sigue funcionando correctamente, evitando ser descubiertos, cada programa con extensión de ejecutable que se cargue en la memoria, será infectado</a:t>
            </a:r>
            <a:r>
              <a:rPr lang="es-MX" dirty="0" smtClean="0"/>
              <a:t>.</a:t>
            </a:r>
            <a:endParaRPr lang="es-MX" dirty="0"/>
          </a:p>
        </p:txBody>
      </p:sp>
    </p:spTree>
    <p:extLst>
      <p:ext uri="{BB962C8B-B14F-4D97-AF65-F5344CB8AC3E}">
        <p14:creationId xmlns:p14="http://schemas.microsoft.com/office/powerpoint/2010/main" xmlns="" val="34575435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764704"/>
            <a:ext cx="7416824" cy="1969770"/>
          </a:xfrm>
          <a:prstGeom prst="rect">
            <a:avLst/>
          </a:prstGeom>
        </p:spPr>
        <p:txBody>
          <a:bodyPr wrap="square">
            <a:spAutoFit/>
          </a:bodyPr>
          <a:lstStyle/>
          <a:p>
            <a:r>
              <a:rPr lang="es-MX" sz="3200" b="1" dirty="0" smtClean="0"/>
              <a:t>Polifórmicos</a:t>
            </a:r>
          </a:p>
          <a:p>
            <a:endParaRPr lang="es-MX" dirty="0"/>
          </a:p>
          <a:p>
            <a:pPr algn="just"/>
            <a:r>
              <a:rPr lang="es-MX" dirty="0" smtClean="0"/>
              <a:t>Pueden </a:t>
            </a:r>
            <a:r>
              <a:rPr lang="es-MX" dirty="0"/>
              <a:t>cambiar su tamaño, su ubicación y hasta separarse y guardarse en distintos ficheros hasta que llegue el momento del ataque, su código de sentencias puede variar y hasta encriptarse</a:t>
            </a:r>
            <a:r>
              <a:rPr lang="es-MX" dirty="0" smtClean="0"/>
              <a:t>.</a:t>
            </a:r>
            <a:endParaRPr lang="es-MX" dirty="0"/>
          </a:p>
        </p:txBody>
      </p:sp>
      <p:pic>
        <p:nvPicPr>
          <p:cNvPr id="7170" name="Picture 2" descr="http://static.commentcamarche.net/pt.kioskea.net/faq/images/32-istock-000008657276xsmall.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79637" y="2996952"/>
            <a:ext cx="4624611" cy="306856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8407153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58</TotalTime>
  <Words>750</Words>
  <Application>Microsoft Office PowerPoint</Application>
  <PresentationFormat>Presentación en pantalla (4:3)</PresentationFormat>
  <Paragraphs>53</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Austin</vt:lpstr>
      <vt:lpstr>Virus informáticos Segunda parte</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vector>
  </TitlesOfParts>
  <Company>Lobillo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Virus informáticos</dc:title>
  <dc:creator>Lobillo</dc:creator>
  <cp:lastModifiedBy>Gina</cp:lastModifiedBy>
  <cp:revision>14</cp:revision>
  <dcterms:created xsi:type="dcterms:W3CDTF">2015-02-26T04:31:23Z</dcterms:created>
  <dcterms:modified xsi:type="dcterms:W3CDTF">2016-03-01T18:11:05Z</dcterms:modified>
</cp:coreProperties>
</file>