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7" r:id="rId4"/>
    <p:sldId id="268" r:id="rId5"/>
    <p:sldId id="269" r:id="rId6"/>
    <p:sldId id="258" r:id="rId7"/>
    <p:sldId id="259" r:id="rId8"/>
    <p:sldId id="260" r:id="rId9"/>
    <p:sldId id="270" r:id="rId10"/>
    <p:sldId id="261" r:id="rId11"/>
    <p:sldId id="272" r:id="rId12"/>
    <p:sldId id="271" r:id="rId13"/>
    <p:sldId id="263" r:id="rId14"/>
    <p:sldId id="264" r:id="rId15"/>
    <p:sldId id="265" r:id="rId16"/>
    <p:sldId id="275" r:id="rId17"/>
    <p:sldId id="273" r:id="rId18"/>
    <p:sldId id="262" r:id="rId19"/>
    <p:sldId id="274" r:id="rId20"/>
    <p:sldId id="266"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1402"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7" name="6 Triángulo isósceles"/>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540544" y="776288"/>
            <a:ext cx="8062912" cy="1470025"/>
          </a:xfrm>
        </p:spPr>
        <p:txBody>
          <a:bodyPr anchor="b">
            <a:normAutofit/>
          </a:bodyPr>
          <a:lstStyle>
            <a:lvl1pPr algn="r">
              <a:defRPr sz="440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1371600" y="6012656"/>
            <a:ext cx="5791200" cy="365125"/>
          </a:xfrm>
        </p:spPr>
        <p:txBody>
          <a:bodyPr tIns="0" bIns="0" anchor="t"/>
          <a:lstStyle>
            <a:lvl1pPr algn="r">
              <a:defRPr sz="1000"/>
            </a:lvl1pPr>
          </a:lstStyle>
          <a:p>
            <a:fld id="{7A847CFC-816F-41D0-AAC0-9BF4FEBC753E}" type="datetimeFigureOut">
              <a:rPr lang="es-ES" smtClean="0"/>
              <a:pPr/>
              <a:t>01/12/2015</a:t>
            </a:fld>
            <a:endParaRPr lang="es-ES"/>
          </a:p>
        </p:txBody>
      </p:sp>
      <p:sp>
        <p:nvSpPr>
          <p:cNvPr id="17" name="16 Marcador de pie de página"/>
          <p:cNvSpPr>
            <a:spLocks noGrp="1"/>
          </p:cNvSpPr>
          <p:nvPr>
            <p:ph type="ftr" sz="quarter" idx="11"/>
          </p:nvPr>
        </p:nvSpPr>
        <p:spPr>
          <a:xfrm>
            <a:off x="1371600" y="5650704"/>
            <a:ext cx="5791200" cy="365125"/>
          </a:xfrm>
        </p:spPr>
        <p:txBody>
          <a:bodyPr tIns="0" bIns="0" anchor="b"/>
          <a:lstStyle>
            <a:lvl1pPr algn="r">
              <a:defRPr sz="1100"/>
            </a:lvl1pPr>
          </a:lstStyle>
          <a:p>
            <a:endParaRPr lang="es-ES"/>
          </a:p>
        </p:txBody>
      </p:sp>
      <p:sp>
        <p:nvSpPr>
          <p:cNvPr id="29" name="28 Marcador de número de diapositiva"/>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1399032"/>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457200" y="1882808"/>
            <a:ext cx="8229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4791456" y="6480048"/>
            <a:ext cx="2133600" cy="301752"/>
          </a:xfrm>
        </p:spPr>
        <p:txBody>
          <a:bodyPr/>
          <a:lstStyle/>
          <a:p>
            <a:fld id="{7A847CFC-816F-41D0-AAC0-9BF4FEBC753E}" type="datetimeFigureOut">
              <a:rPr lang="es-ES" smtClean="0"/>
              <a:pPr/>
              <a:t>01/12/2015</a:t>
            </a:fld>
            <a:endParaRPr lang="es-ES"/>
          </a:p>
        </p:txBody>
      </p:sp>
      <p:sp>
        <p:nvSpPr>
          <p:cNvPr id="5" name="4 Marcador de pie de página"/>
          <p:cNvSpPr>
            <a:spLocks noGrp="1"/>
          </p:cNvSpPr>
          <p:nvPr>
            <p:ph type="ftr" sz="quarter" idx="11"/>
          </p:nvPr>
        </p:nvSpPr>
        <p:spPr>
          <a:xfrm>
            <a:off x="457200" y="6480969"/>
            <a:ext cx="4260056" cy="300831"/>
          </a:xfrm>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1"/>
      </p:bgRef>
    </p:bg>
    <p:spTree>
      <p:nvGrpSpPr>
        <p:cNvPr id="1" name=""/>
        <p:cNvGrpSpPr/>
        <p:nvPr/>
      </p:nvGrpSpPr>
      <p:grpSpPr>
        <a:xfrm>
          <a:off x="0" y="0"/>
          <a:ext cx="0" cy="0"/>
          <a:chOff x="0" y="0"/>
          <a:chExt cx="0" cy="0"/>
        </a:xfrm>
      </p:grpSpPr>
      <p:sp>
        <p:nvSpPr>
          <p:cNvPr id="9" name="8 Triángulo rectángulo"/>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7 Triángulo isósceles"/>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3 Marcador de fecha"/>
          <p:cNvSpPr>
            <a:spLocks noGrp="1"/>
          </p:cNvSpPr>
          <p:nvPr>
            <p:ph type="dt" sz="half" idx="10"/>
          </p:nvPr>
        </p:nvSpPr>
        <p:spPr>
          <a:xfrm>
            <a:off x="6955632" y="6477000"/>
            <a:ext cx="2133600" cy="304800"/>
          </a:xfrm>
        </p:spPr>
        <p:txBody>
          <a:bodyPr/>
          <a:lstStyle/>
          <a:p>
            <a:fld id="{7A847CFC-816F-41D0-AAC0-9BF4FEBC753E}" type="datetimeFigureOut">
              <a:rPr lang="es-ES" smtClean="0"/>
              <a:pPr/>
              <a:t>01/12/2015</a:t>
            </a:fld>
            <a:endParaRPr lang="es-ES"/>
          </a:p>
        </p:txBody>
      </p:sp>
      <p:sp>
        <p:nvSpPr>
          <p:cNvPr id="5" name="4 Marcador de pie de página"/>
          <p:cNvSpPr>
            <a:spLocks noGrp="1"/>
          </p:cNvSpPr>
          <p:nvPr>
            <p:ph type="ftr" sz="quarter" idx="11"/>
          </p:nvPr>
        </p:nvSpPr>
        <p:spPr>
          <a:xfrm>
            <a:off x="2619376" y="6480969"/>
            <a:ext cx="4260056" cy="300831"/>
          </a:xfrm>
        </p:spPr>
        <p:txBody>
          <a:bodyPr/>
          <a:lstStyle/>
          <a:p>
            <a:endParaRPr lang="es-ES"/>
          </a:p>
        </p:txBody>
      </p:sp>
      <p:sp>
        <p:nvSpPr>
          <p:cNvPr id="6" name="5 Marcador de número de diapositiva"/>
          <p:cNvSpPr>
            <a:spLocks noGrp="1"/>
          </p:cNvSpPr>
          <p:nvPr>
            <p:ph type="sldNum" sz="quarter" idx="12"/>
          </p:nvPr>
        </p:nvSpPr>
        <p:spPr>
          <a:xfrm>
            <a:off x="8451056" y="809624"/>
            <a:ext cx="502920" cy="300831"/>
          </a:xfrm>
        </p:spPr>
        <p:txBody>
          <a:bodyPr/>
          <a:lstStyle/>
          <a:p>
            <a:fld id="{132FADFE-3B8F-471C-ABF0-DBC7717ECBBC}" type="slidenum">
              <a:rPr lang="es-ES" smtClean="0"/>
              <a:pPr/>
              <a:t>‹Nº›</a:t>
            </a:fld>
            <a:endParaRPr lang="es-ES"/>
          </a:p>
        </p:txBody>
      </p:sp>
      <p:cxnSp>
        <p:nvCxnSpPr>
          <p:cNvPr id="11" name="10 Conector recto"/>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1 Título"/>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marL="0" algn="l">
              <a:defRPr/>
            </a:lvl1p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4791456" y="6480969"/>
            <a:ext cx="2133600" cy="301752"/>
          </a:xfrm>
        </p:spPr>
        <p:txBody>
          <a:bodyPr/>
          <a:lstStyle/>
          <a:p>
            <a:fld id="{7A847CFC-816F-41D0-AAC0-9BF4FEBC753E}" type="datetimeFigureOut">
              <a:rPr lang="es-ES" smtClean="0"/>
              <a:pPr/>
              <a:t>01/12/2015</a:t>
            </a:fld>
            <a:endParaRPr lang="es-ES"/>
          </a:p>
        </p:txBody>
      </p:sp>
      <p:sp>
        <p:nvSpPr>
          <p:cNvPr id="6" name="5 Marcador de pie de página"/>
          <p:cNvSpPr>
            <a:spLocks noGrp="1"/>
          </p:cNvSpPr>
          <p:nvPr>
            <p:ph type="ftr" sz="quarter" idx="11"/>
          </p:nvPr>
        </p:nvSpPr>
        <p:spPr>
          <a:xfrm>
            <a:off x="457200" y="6480969"/>
            <a:ext cx="4260056" cy="301752"/>
          </a:xfrm>
        </p:spPr>
        <p:txBody>
          <a:bodyPr/>
          <a:lstStyle/>
          <a:p>
            <a:endParaRPr lang="es-ES"/>
          </a:p>
        </p:txBody>
      </p:sp>
      <p:sp>
        <p:nvSpPr>
          <p:cNvPr id="7" name="6 Marcador de número de diapositiva"/>
          <p:cNvSpPr>
            <a:spLocks noGrp="1"/>
          </p:cNvSpPr>
          <p:nvPr>
            <p:ph type="sldNum" sz="quarter" idx="12"/>
          </p:nvPr>
        </p:nvSpPr>
        <p:spPr>
          <a:xfrm>
            <a:off x="7589520" y="6480969"/>
            <a:ext cx="502920" cy="301752"/>
          </a:xfrm>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a:xfrm>
            <a:off x="4791456" y="6480969"/>
            <a:ext cx="2130552" cy="301752"/>
          </a:xfrm>
        </p:spPr>
        <p:txBody>
          <a:bodyPr/>
          <a:lstStyle/>
          <a:p>
            <a:fld id="{7A847CFC-816F-41D0-AAC0-9BF4FEBC753E}" type="datetimeFigureOut">
              <a:rPr lang="es-ES" smtClean="0"/>
              <a:pPr/>
              <a:t>01/12/2015</a:t>
            </a:fld>
            <a:endParaRPr lang="es-ES"/>
          </a:p>
        </p:txBody>
      </p:sp>
      <p:sp>
        <p:nvSpPr>
          <p:cNvPr id="8" name="7 Marcador de pie de página"/>
          <p:cNvSpPr>
            <a:spLocks noGrp="1"/>
          </p:cNvSpPr>
          <p:nvPr>
            <p:ph type="ftr" sz="quarter" idx="11"/>
          </p:nvPr>
        </p:nvSpPr>
        <p:spPr>
          <a:xfrm>
            <a:off x="457200" y="6480969"/>
            <a:ext cx="4261104" cy="301752"/>
          </a:xfrm>
        </p:spPr>
        <p:txBody>
          <a:bodyPr/>
          <a:lstStyle/>
          <a:p>
            <a:endParaRPr lang="es-ES"/>
          </a:p>
        </p:txBody>
      </p:sp>
      <p:sp>
        <p:nvSpPr>
          <p:cNvPr id="9" name="8 Marcador de número de diapositiva"/>
          <p:cNvSpPr>
            <a:spLocks noGrp="1"/>
          </p:cNvSpPr>
          <p:nvPr>
            <p:ph type="sldNum" sz="quarter" idx="12"/>
          </p:nvPr>
        </p:nvSpPr>
        <p:spPr>
          <a:xfrm>
            <a:off x="7589520" y="6483096"/>
            <a:ext cx="502920" cy="301752"/>
          </a:xfrm>
        </p:spPr>
        <p:txBody>
          <a:bodyPr/>
          <a:lstStyle>
            <a:lvl1pPr algn="ctr">
              <a:defRPr/>
            </a:lvl1pPr>
          </a:lstStyle>
          <a:p>
            <a:fld id="{132FADFE-3B8F-471C-ABF0-DBC7717ECBBC}"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b="0"/>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A847CFC-816F-41D0-AAC0-9BF4FEBC753E}" type="datetimeFigureOut">
              <a:rPr lang="es-ES" smtClean="0"/>
              <a:pPr/>
              <a:t>01/12/2015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a:xfrm>
            <a:off x="4791456" y="6480969"/>
            <a:ext cx="2133600" cy="301752"/>
          </a:xfrm>
        </p:spPr>
        <p:txBody>
          <a:bodyPr/>
          <a:lstStyle/>
          <a:p>
            <a:fld id="{7A847CFC-816F-41D0-AAC0-9BF4FEBC753E}" type="datetimeFigureOut">
              <a:rPr lang="es-ES" smtClean="0"/>
              <a:pPr/>
              <a:t>01/12/2015</a:t>
            </a:fld>
            <a:endParaRPr lang="es-ES"/>
          </a:p>
        </p:txBody>
      </p:sp>
      <p:sp>
        <p:nvSpPr>
          <p:cNvPr id="3" name="2 Marcador de pie de página"/>
          <p:cNvSpPr>
            <a:spLocks noGrp="1"/>
          </p:cNvSpPr>
          <p:nvPr>
            <p:ph type="ftr" sz="quarter" idx="11"/>
          </p:nvPr>
        </p:nvSpPr>
        <p:spPr>
          <a:xfrm>
            <a:off x="457200" y="6481890"/>
            <a:ext cx="4260056" cy="300831"/>
          </a:xfrm>
        </p:spPr>
        <p:txBody>
          <a:bodyPr/>
          <a:lstStyle/>
          <a:p>
            <a:endParaRPr lang="es-ES"/>
          </a:p>
        </p:txBody>
      </p:sp>
      <p:sp>
        <p:nvSpPr>
          <p:cNvPr id="4" name="3 Marcador de número de diapositiva"/>
          <p:cNvSpPr>
            <a:spLocks noGrp="1"/>
          </p:cNvSpPr>
          <p:nvPr>
            <p:ph type="sldNum" sz="quarter" idx="12"/>
          </p:nvPr>
        </p:nvSpPr>
        <p:spPr>
          <a:xfrm>
            <a:off x="7589520" y="6480969"/>
            <a:ext cx="502920" cy="301752"/>
          </a:xfrm>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278976" y="6556248"/>
            <a:ext cx="2133600" cy="301752"/>
          </a:xfrm>
        </p:spPr>
        <p:txBody>
          <a:bodyPr/>
          <a:lstStyle>
            <a:lvl1pPr>
              <a:defRPr sz="900"/>
            </a:lvl1pPr>
          </a:lstStyle>
          <a:p>
            <a:fld id="{7A847CFC-816F-41D0-AAC0-9BF4FEBC753E}" type="datetimeFigureOut">
              <a:rPr lang="es-ES" smtClean="0"/>
              <a:pPr/>
              <a:t>01/12/2015</a:t>
            </a:fld>
            <a:endParaRPr lang="es-ES"/>
          </a:p>
        </p:txBody>
      </p:sp>
      <p:sp>
        <p:nvSpPr>
          <p:cNvPr id="6" name="5 Marcador de pie de página"/>
          <p:cNvSpPr>
            <a:spLocks noGrp="1"/>
          </p:cNvSpPr>
          <p:nvPr>
            <p:ph type="ftr" sz="quarter" idx="11"/>
          </p:nvPr>
        </p:nvSpPr>
        <p:spPr>
          <a:xfrm>
            <a:off x="1135856" y="6556248"/>
            <a:ext cx="5143120" cy="301752"/>
          </a:xfrm>
        </p:spPr>
        <p:txBody>
          <a:bodyPr/>
          <a:lstStyle>
            <a:lvl1pPr>
              <a:defRPr sz="900"/>
            </a:lvl1pPr>
          </a:lstStyle>
          <a:p>
            <a:endParaRPr lang="es-ES"/>
          </a:p>
        </p:txBody>
      </p:sp>
      <p:sp>
        <p:nvSpPr>
          <p:cNvPr id="7" name="6 Marcador de número de diapositiva"/>
          <p:cNvSpPr>
            <a:spLocks noGrp="1"/>
          </p:cNvSpPr>
          <p:nvPr>
            <p:ph type="sldNum" sz="quarter" idx="12"/>
          </p:nvPr>
        </p:nvSpPr>
        <p:spPr>
          <a:xfrm>
            <a:off x="8410576" y="6556248"/>
            <a:ext cx="502920" cy="301752"/>
          </a:xfrm>
        </p:spPr>
        <p:txBody>
          <a:bodyPr/>
          <a:lstStyle>
            <a:lvl1pPr>
              <a:defRPr sz="900"/>
            </a:lvl1pPr>
          </a:lstStyle>
          <a:p>
            <a:fld id="{132FADFE-3B8F-471C-ABF0-DBC7717ECBBC}"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6108192" y="6556248"/>
            <a:ext cx="2103120" cy="301752"/>
          </a:xfrm>
        </p:spPr>
        <p:txBody>
          <a:bodyPr/>
          <a:lstStyle>
            <a:lvl1pPr>
              <a:defRPr sz="900"/>
            </a:lvl1pPr>
          </a:lstStyle>
          <a:p>
            <a:fld id="{7A847CFC-816F-41D0-AAC0-9BF4FEBC753E}" type="datetimeFigureOut">
              <a:rPr lang="es-ES" smtClean="0"/>
              <a:pPr/>
              <a:t>01/12/2015</a:t>
            </a:fld>
            <a:endParaRPr lang="es-ES"/>
          </a:p>
        </p:txBody>
      </p:sp>
      <p:sp>
        <p:nvSpPr>
          <p:cNvPr id="6" name="5 Marcador de pie de página"/>
          <p:cNvSpPr>
            <a:spLocks noGrp="1"/>
          </p:cNvSpPr>
          <p:nvPr>
            <p:ph type="ftr" sz="quarter" idx="11"/>
          </p:nvPr>
        </p:nvSpPr>
        <p:spPr>
          <a:xfrm>
            <a:off x="1170432" y="6557169"/>
            <a:ext cx="4948072" cy="301752"/>
          </a:xfrm>
        </p:spPr>
        <p:txBody>
          <a:bodyPr/>
          <a:lstStyle>
            <a:lvl1pPr>
              <a:defRPr sz="900"/>
            </a:lvl1pPr>
          </a:lstStyle>
          <a:p>
            <a:endParaRPr lang="es-ES"/>
          </a:p>
        </p:txBody>
      </p:sp>
      <p:sp>
        <p:nvSpPr>
          <p:cNvPr id="7" name="6 Marcador de número de diapositiva"/>
          <p:cNvSpPr>
            <a:spLocks noGrp="1"/>
          </p:cNvSpPr>
          <p:nvPr>
            <p:ph type="sldNum" sz="quarter" idx="12"/>
          </p:nvPr>
        </p:nvSpPr>
        <p:spPr>
          <a:xfrm>
            <a:off x="8217192" y="6556248"/>
            <a:ext cx="365760" cy="301752"/>
          </a:xfrm>
        </p:spPr>
        <p:txBody>
          <a:bodyPr/>
          <a:lstStyle>
            <a:lvl1pPr algn="ctr">
              <a:defRPr sz="900"/>
            </a:lvl1pPr>
          </a:lstStyle>
          <a:p>
            <a:fld id="{132FADFE-3B8F-471C-ABF0-DBC7717ECBBC}" type="slidenum">
              <a:rPr lang="es-ES" smtClean="0"/>
              <a:pPr/>
              <a:t>‹Nº›</a:t>
            </a:fld>
            <a:endParaRPr lang="es-E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01/12/2015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81800" y="381000"/>
            <a:ext cx="1905000" cy="5486400"/>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381000"/>
            <a:ext cx="6248400" cy="5486400"/>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01/12/2015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10 Triángulo rectángulo"/>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7 Conector recto"/>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21 Marcador de título"/>
          <p:cNvSpPr>
            <a:spLocks noGrp="1"/>
          </p:cNvSpPr>
          <p:nvPr>
            <p:ph type="title"/>
          </p:nvPr>
        </p:nvSpPr>
        <p:spPr>
          <a:xfrm>
            <a:off x="457200" y="267494"/>
            <a:ext cx="8229600" cy="1399032"/>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7A847CFC-816F-41D0-AAC0-9BF4FEBC753E}" type="datetimeFigureOut">
              <a:rPr lang="es-ES" smtClean="0"/>
              <a:pPr/>
              <a:t>01/12/2015</a:t>
            </a:fld>
            <a:endParaRPr lang="es-ES"/>
          </a:p>
        </p:txBody>
      </p:sp>
      <p:sp>
        <p:nvSpPr>
          <p:cNvPr id="3" name="2 Marcador de pie de página"/>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s-ES"/>
          </a:p>
        </p:txBody>
      </p:sp>
      <p:sp>
        <p:nvSpPr>
          <p:cNvPr id="23" name="22 Marcador de número de diapositiva"/>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132FADFE-3B8F-471C-ABF0-DBC7717ECBB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00034" y="1714488"/>
            <a:ext cx="8062912" cy="1080120"/>
          </a:xfrm>
        </p:spPr>
        <p:txBody>
          <a:bodyPr/>
          <a:lstStyle/>
          <a:p>
            <a:r>
              <a:rPr lang="es-MX" dirty="0" smtClean="0"/>
              <a:t>TEATRO CONTEMPORÁNEO</a:t>
            </a:r>
            <a:endParaRPr lang="es-MX" dirty="0"/>
          </a:p>
        </p:txBody>
      </p:sp>
      <p:sp>
        <p:nvSpPr>
          <p:cNvPr id="3" name="2 Subtítulo"/>
          <p:cNvSpPr>
            <a:spLocks noGrp="1"/>
          </p:cNvSpPr>
          <p:nvPr>
            <p:ph type="subTitle" idx="1"/>
          </p:nvPr>
        </p:nvSpPr>
        <p:spPr>
          <a:xfrm>
            <a:off x="0" y="4365104"/>
            <a:ext cx="9144000" cy="2160240"/>
          </a:xfrm>
        </p:spPr>
        <p:txBody>
          <a:bodyPr>
            <a:normAutofit fontScale="92500"/>
          </a:bodyPr>
          <a:lstStyle/>
          <a:p>
            <a:pPr algn="ctr"/>
            <a:r>
              <a:rPr lang="es-MX" sz="2700" dirty="0" smtClean="0">
                <a:solidFill>
                  <a:schemeClr val="tx1"/>
                </a:solidFill>
              </a:rPr>
              <a:t>LIC.JUAN ANTONIO RENTERÍA BARRAGÁN</a:t>
            </a:r>
          </a:p>
          <a:p>
            <a:pPr algn="ctr"/>
            <a:r>
              <a:rPr lang="es-MX" sz="2700" dirty="0" smtClean="0">
                <a:solidFill>
                  <a:schemeClr val="tx1"/>
                </a:solidFill>
              </a:rPr>
              <a:t>MULTIVERSIDAD LATINOAMERICANA CAMPUS DURANGO</a:t>
            </a:r>
          </a:p>
          <a:p>
            <a:pPr algn="ctr"/>
            <a:r>
              <a:rPr lang="es-MX" sz="2700" dirty="0" smtClean="0">
                <a:solidFill>
                  <a:schemeClr val="tx1"/>
                </a:solidFill>
              </a:rPr>
              <a:t>26/05/ 2015</a:t>
            </a:r>
          </a:p>
          <a:p>
            <a:pPr algn="ctr"/>
            <a:r>
              <a:rPr lang="es-MX" sz="2400" dirty="0" smtClean="0">
                <a:solidFill>
                  <a:schemeClr val="tx1"/>
                </a:solidFill>
                <a:latin typeface="Andalus" pitchFamily="18" charset="-78"/>
                <a:cs typeface="Andalus" pitchFamily="18" charset="-78"/>
              </a:rPr>
              <a:t>QUE EL ALUMNO RECONOZCA LAS CARCTERITICAS DEL TEATRO CONTEMPORANEO.</a:t>
            </a:r>
          </a:p>
          <a:p>
            <a:pPr algn="just"/>
            <a:endParaRPr lang="es-MX" sz="2400" dirty="0" smtClean="0">
              <a:solidFill>
                <a:schemeClr val="accent2"/>
              </a:solidFill>
              <a:latin typeface="Andalus" pitchFamily="18" charset="-78"/>
              <a:cs typeface="Andalus" pitchFamily="18" charset="-78"/>
            </a:endParaRPr>
          </a:p>
          <a:p>
            <a:pPr algn="just"/>
            <a:endParaRPr lang="es-MX" dirty="0"/>
          </a:p>
        </p:txBody>
      </p:sp>
    </p:spTree>
    <p:extLst>
      <p:ext uri="{BB962C8B-B14F-4D97-AF65-F5344CB8AC3E}">
        <p14:creationId xmlns:p14="http://schemas.microsoft.com/office/powerpoint/2010/main" val="29648707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DEFINICIÓN</a:t>
            </a:r>
            <a:endParaRPr lang="es-MX" dirty="0"/>
          </a:p>
        </p:txBody>
      </p:sp>
      <p:sp>
        <p:nvSpPr>
          <p:cNvPr id="3" name="2 Marcador de contenido"/>
          <p:cNvSpPr>
            <a:spLocks noGrp="1"/>
          </p:cNvSpPr>
          <p:nvPr>
            <p:ph idx="1"/>
          </p:nvPr>
        </p:nvSpPr>
        <p:spPr/>
        <p:txBody>
          <a:bodyPr/>
          <a:lstStyle/>
          <a:p>
            <a:r>
              <a:rPr lang="es-MX" dirty="0"/>
              <a:t>Abarca los siglos XIX y XX, este se alineó con los movimientos artísticos modernos (vanguardistas),orientándose hacia el simbolismo y la abstracción</a:t>
            </a:r>
          </a:p>
        </p:txBody>
      </p:sp>
    </p:spTree>
    <p:extLst>
      <p:ext uri="{BB962C8B-B14F-4D97-AF65-F5344CB8AC3E}">
        <p14:creationId xmlns:p14="http://schemas.microsoft.com/office/powerpoint/2010/main" val="4846094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6128"/>
          </a:xfrm>
        </p:spPr>
        <p:txBody>
          <a:bodyPr/>
          <a:lstStyle/>
          <a:p>
            <a:pPr marL="64008" indent="0">
              <a:buNone/>
            </a:pPr>
            <a:r>
              <a:rPr lang="es-MX" dirty="0" smtClean="0"/>
              <a:t>LOS AUTORES MAS REPRESENTATIVOS Y ORIGINALES SE AGRUPAN EN:</a:t>
            </a:r>
          </a:p>
          <a:p>
            <a:pPr marL="64008" indent="0">
              <a:buNone/>
            </a:pPr>
            <a:endParaRPr lang="es-MX" dirty="0"/>
          </a:p>
          <a:p>
            <a:pPr marL="64008" indent="0">
              <a:buNone/>
            </a:pPr>
            <a:endParaRPr lang="es-MX" dirty="0" smtClean="0"/>
          </a:p>
          <a:p>
            <a:pPr marL="578358" indent="-514350">
              <a:buFont typeface="+mj-lt"/>
              <a:buAutoNum type="arabicPeriod"/>
            </a:pPr>
            <a:r>
              <a:rPr lang="es-MX" dirty="0"/>
              <a:t> </a:t>
            </a:r>
            <a:r>
              <a:rPr lang="es-MX" dirty="0" smtClean="0"/>
              <a:t>GENERACIÓN DEL 98</a:t>
            </a:r>
          </a:p>
          <a:p>
            <a:pPr marL="578358" indent="-514350">
              <a:buFont typeface="+mj-lt"/>
              <a:buAutoNum type="arabicPeriod"/>
            </a:pPr>
            <a:r>
              <a:rPr lang="es-MX" dirty="0" smtClean="0"/>
              <a:t>MODERNISMO</a:t>
            </a:r>
          </a:p>
          <a:p>
            <a:pPr marL="578358" indent="-514350">
              <a:buFont typeface="+mj-lt"/>
              <a:buAutoNum type="arabicPeriod"/>
            </a:pPr>
            <a:r>
              <a:rPr lang="es-MX" dirty="0" smtClean="0"/>
              <a:t>ESCUELAS DE VANGUARDIA</a:t>
            </a:r>
            <a:endParaRPr lang="es-MX" dirty="0"/>
          </a:p>
        </p:txBody>
      </p:sp>
    </p:spTree>
    <p:extLst>
      <p:ext uri="{BB962C8B-B14F-4D97-AF65-F5344CB8AC3E}">
        <p14:creationId xmlns:p14="http://schemas.microsoft.com/office/powerpoint/2010/main" val="21988716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GENERACIÓN DEL «98»</a:t>
            </a:r>
            <a:endParaRPr lang="es-MX" dirty="0"/>
          </a:p>
        </p:txBody>
      </p:sp>
      <p:sp>
        <p:nvSpPr>
          <p:cNvPr id="3" name="2 Marcador de contenido"/>
          <p:cNvSpPr>
            <a:spLocks noGrp="1"/>
          </p:cNvSpPr>
          <p:nvPr>
            <p:ph idx="1"/>
          </p:nvPr>
        </p:nvSpPr>
        <p:spPr>
          <a:xfrm>
            <a:off x="457200" y="1268760"/>
            <a:ext cx="8229600" cy="5186048"/>
          </a:xfrm>
        </p:spPr>
        <p:txBody>
          <a:bodyPr/>
          <a:lstStyle/>
          <a:p>
            <a:pPr algn="just"/>
            <a:r>
              <a:rPr lang="es-MX" dirty="0" smtClean="0"/>
              <a:t>SE AGRUPARON, UNIDOS POR LOS MISMOS SENTIMIENTOS. AUTORES REPRESENTATIVOS SON:</a:t>
            </a:r>
          </a:p>
          <a:p>
            <a:pPr marL="578358" indent="-514350">
              <a:buFont typeface="+mj-lt"/>
              <a:buAutoNum type="arabicPeriod"/>
            </a:pPr>
            <a:r>
              <a:rPr lang="es-MX" dirty="0" smtClean="0"/>
              <a:t>JOSÉ MARTÍNEZ RUÍZ «AZORIN»</a:t>
            </a:r>
          </a:p>
          <a:p>
            <a:pPr marL="578358" indent="-514350">
              <a:buFont typeface="+mj-lt"/>
              <a:buAutoNum type="arabicPeriod"/>
            </a:pPr>
            <a:r>
              <a:rPr lang="es-MX" dirty="0" smtClean="0"/>
              <a:t>PIO BAROJA</a:t>
            </a:r>
          </a:p>
          <a:p>
            <a:pPr marL="578358" indent="-514350">
              <a:buFont typeface="+mj-lt"/>
              <a:buAutoNum type="arabicPeriod"/>
            </a:pPr>
            <a:r>
              <a:rPr lang="es-MX" dirty="0" smtClean="0"/>
              <a:t>RAMÓN DEL VALLE INCLÁN</a:t>
            </a:r>
          </a:p>
          <a:p>
            <a:pPr marL="578358" indent="-514350">
              <a:buFont typeface="+mj-lt"/>
              <a:buAutoNum type="arabicPeriod"/>
            </a:pPr>
            <a:r>
              <a:rPr lang="es-MX" dirty="0" smtClean="0"/>
              <a:t>JACINTO BENAVENTE</a:t>
            </a:r>
          </a:p>
          <a:p>
            <a:pPr marL="578358" indent="-514350">
              <a:buFont typeface="+mj-lt"/>
              <a:buAutoNum type="arabicPeriod"/>
            </a:pPr>
            <a:r>
              <a:rPr lang="es-MX" dirty="0" smtClean="0"/>
              <a:t>MIGUEL DE UNAMUNO</a:t>
            </a:r>
            <a:endParaRPr lang="es-MX" dirty="0"/>
          </a:p>
        </p:txBody>
      </p:sp>
    </p:spTree>
    <p:extLst>
      <p:ext uri="{BB962C8B-B14F-4D97-AF65-F5344CB8AC3E}">
        <p14:creationId xmlns:p14="http://schemas.microsoft.com/office/powerpoint/2010/main" val="29539795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266168"/>
          </a:xfrm>
        </p:spPr>
        <p:txBody>
          <a:bodyPr/>
          <a:lstStyle/>
          <a:p>
            <a:pPr algn="just"/>
            <a:r>
              <a:rPr lang="es-MX" dirty="0"/>
              <a:t>Durante este periodo el naturalismo jugó un papel importante, debido a que marcó distintas pautas para visualizar e interpretar las obras teatrales tal y como también lo hizo el simbolismo; La descripción detallada de la realidad, percibidos en la temática, el lenguaje, y los elementos de parafernalia, son claros en las obras naturalistas,</a:t>
            </a:r>
          </a:p>
        </p:txBody>
      </p:sp>
    </p:spTree>
    <p:extLst>
      <p:ext uri="{BB962C8B-B14F-4D97-AF65-F5344CB8AC3E}">
        <p14:creationId xmlns:p14="http://schemas.microsoft.com/office/powerpoint/2010/main" val="16189467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50144"/>
          </a:xfrm>
        </p:spPr>
        <p:txBody>
          <a:bodyPr>
            <a:normAutofit/>
          </a:bodyPr>
          <a:lstStyle/>
          <a:p>
            <a:pPr algn="just"/>
            <a:r>
              <a:rPr lang="es-MX" dirty="0"/>
              <a:t>S</a:t>
            </a:r>
            <a:r>
              <a:rPr lang="es-MX" dirty="0" smtClean="0"/>
              <a:t>e </a:t>
            </a:r>
            <a:r>
              <a:rPr lang="es-MX" dirty="0"/>
              <a:t>actuaba como en la vida real, como si no </a:t>
            </a:r>
            <a:r>
              <a:rPr lang="es-MX" dirty="0" smtClean="0"/>
              <a:t>se estuviera </a:t>
            </a:r>
            <a:r>
              <a:rPr lang="es-MX" dirty="0"/>
              <a:t>en un teatro, como si no se representara nada, aquí por primera vez se iluminó sólo </a:t>
            </a:r>
            <a:r>
              <a:rPr lang="es-MX" dirty="0" smtClean="0"/>
              <a:t>el escenario</a:t>
            </a:r>
            <a:r>
              <a:rPr lang="es-MX" dirty="0"/>
              <a:t>, dejando el público a oscuras, se destacan autores de la talla de </a:t>
            </a:r>
            <a:r>
              <a:rPr lang="es-MX" dirty="0" err="1"/>
              <a:t>Eugène</a:t>
            </a:r>
            <a:r>
              <a:rPr lang="es-MX" dirty="0"/>
              <a:t> Scribe, </a:t>
            </a:r>
            <a:r>
              <a:rPr lang="es-MX" dirty="0" err="1"/>
              <a:t>VictorienSardou</a:t>
            </a:r>
            <a:r>
              <a:rPr lang="es-MX" dirty="0"/>
              <a:t>, </a:t>
            </a:r>
            <a:r>
              <a:rPr lang="es-MX" dirty="0" err="1"/>
              <a:t>August</a:t>
            </a:r>
            <a:r>
              <a:rPr lang="es-MX" dirty="0"/>
              <a:t> </a:t>
            </a:r>
            <a:r>
              <a:rPr lang="es-MX" dirty="0" err="1"/>
              <a:t>Strindberg</a:t>
            </a:r>
            <a:r>
              <a:rPr lang="es-MX" dirty="0"/>
              <a:t> y </a:t>
            </a:r>
            <a:r>
              <a:rPr lang="es-MX" dirty="0" err="1"/>
              <a:t>Anton</a:t>
            </a:r>
            <a:r>
              <a:rPr lang="es-MX" dirty="0"/>
              <a:t> Chejov</a:t>
            </a:r>
          </a:p>
        </p:txBody>
      </p:sp>
    </p:spTree>
    <p:extLst>
      <p:ext uri="{BB962C8B-B14F-4D97-AF65-F5344CB8AC3E}">
        <p14:creationId xmlns:p14="http://schemas.microsoft.com/office/powerpoint/2010/main" val="6427383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4160"/>
          </a:xfrm>
        </p:spPr>
        <p:txBody>
          <a:bodyPr>
            <a:normAutofit/>
          </a:bodyPr>
          <a:lstStyle/>
          <a:p>
            <a:pPr algn="just"/>
            <a:r>
              <a:rPr lang="es-MX" dirty="0"/>
              <a:t>El simbolismo se destacó por un lenguaje de fuerte trasfondo metafísico, buscando la </a:t>
            </a:r>
            <a:r>
              <a:rPr lang="es-MX" dirty="0" smtClean="0"/>
              <a:t>esencia humana </a:t>
            </a:r>
            <a:r>
              <a:rPr lang="es-MX" dirty="0"/>
              <a:t>a través de la intuición y la meditación, se ven una clara preferencia por los temas </a:t>
            </a:r>
            <a:r>
              <a:rPr lang="es-MX" dirty="0" smtClean="0"/>
              <a:t>míticos y </a:t>
            </a:r>
            <a:r>
              <a:rPr lang="es-MX" dirty="0"/>
              <a:t>las leyendas, que sean más específicamente esotéricos y teosóficos, </a:t>
            </a:r>
          </a:p>
        </p:txBody>
      </p:sp>
    </p:spTree>
    <p:extLst>
      <p:ext uri="{BB962C8B-B14F-4D97-AF65-F5344CB8AC3E}">
        <p14:creationId xmlns:p14="http://schemas.microsoft.com/office/powerpoint/2010/main" val="279091638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266168"/>
          </a:xfrm>
        </p:spPr>
        <p:txBody>
          <a:bodyPr>
            <a:normAutofit/>
          </a:bodyPr>
          <a:lstStyle/>
          <a:p>
            <a:pPr algn="just"/>
            <a:r>
              <a:rPr lang="es-MX" dirty="0"/>
              <a:t>Durante </a:t>
            </a:r>
            <a:r>
              <a:rPr lang="es-MX" dirty="0" smtClean="0"/>
              <a:t>el siglo XX se </a:t>
            </a:r>
            <a:r>
              <a:rPr lang="es-MX" dirty="0"/>
              <a:t>diversifican los estilos, que van en evolución junto a las corrientes </a:t>
            </a:r>
            <a:r>
              <a:rPr lang="es-MX" dirty="0" smtClean="0"/>
              <a:t>artísticas de </a:t>
            </a:r>
            <a:r>
              <a:rPr lang="es-MX" dirty="0"/>
              <a:t>vanguardia, se hace énfasis en la dirección artística y en la escenografía, en el carácter </a:t>
            </a:r>
            <a:r>
              <a:rPr lang="es-MX" dirty="0" smtClean="0"/>
              <a:t>visual del </a:t>
            </a:r>
            <a:r>
              <a:rPr lang="es-MX" dirty="0"/>
              <a:t>teatro y no sólo el </a:t>
            </a:r>
            <a:r>
              <a:rPr lang="es-MX" dirty="0" smtClean="0"/>
              <a:t>literario.</a:t>
            </a:r>
            <a:endParaRPr lang="es-MX" dirty="0"/>
          </a:p>
        </p:txBody>
      </p:sp>
    </p:spTree>
    <p:extLst>
      <p:ext uri="{BB962C8B-B14F-4D97-AF65-F5344CB8AC3E}">
        <p14:creationId xmlns:p14="http://schemas.microsoft.com/office/powerpoint/2010/main" val="28715182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4160"/>
          </a:xfrm>
        </p:spPr>
        <p:txBody>
          <a:bodyPr>
            <a:normAutofit/>
          </a:bodyPr>
          <a:lstStyle/>
          <a:p>
            <a:pPr algn="just"/>
            <a:r>
              <a:rPr lang="es-MX" dirty="0"/>
              <a:t>existe una mayor profundización psicológica que modifica el gesto, la acción y el movimiento, se dejan de lado las tres unidades clásicas e inicia el teatro experimental, que apunta netamente hacia el espectáculo y las manifestaciones de culturas antiguas, el director teatral recobra el protagonismo y algunas veces es artífice de distintos puntos de </a:t>
            </a:r>
            <a:r>
              <a:rPr lang="es-MX" dirty="0" smtClean="0"/>
              <a:t>vista en </a:t>
            </a:r>
            <a:r>
              <a:rPr lang="es-MX" dirty="0"/>
              <a:t>la puesta en escena</a:t>
            </a:r>
          </a:p>
        </p:txBody>
      </p:sp>
    </p:spTree>
    <p:extLst>
      <p:ext uri="{BB962C8B-B14F-4D97-AF65-F5344CB8AC3E}">
        <p14:creationId xmlns:p14="http://schemas.microsoft.com/office/powerpoint/2010/main" val="3169078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2152"/>
          </a:xfrm>
        </p:spPr>
        <p:txBody>
          <a:bodyPr>
            <a:normAutofit/>
          </a:bodyPr>
          <a:lstStyle/>
          <a:p>
            <a:pPr algn="just"/>
            <a:r>
              <a:rPr lang="es-MX" dirty="0"/>
              <a:t>Teatro épico:</a:t>
            </a:r>
          </a:p>
          <a:p>
            <a:pPr algn="just"/>
            <a:r>
              <a:rPr lang="es-MX" dirty="0"/>
              <a:t>Este tipo de teatro busca llegar </a:t>
            </a:r>
            <a:r>
              <a:rPr lang="es-MX" dirty="0" smtClean="0"/>
              <a:t>a un </a:t>
            </a:r>
            <a:r>
              <a:rPr lang="es-MX" dirty="0"/>
              <a:t>distanciamiento en lugar de </a:t>
            </a:r>
            <a:r>
              <a:rPr lang="es-MX" dirty="0" smtClean="0"/>
              <a:t>una identificación </a:t>
            </a:r>
            <a:r>
              <a:rPr lang="es-MX" dirty="0"/>
              <a:t>emocional, este distanciamiento permite la racionalización y la reflexión</a:t>
            </a:r>
            <a:r>
              <a:rPr lang="es-MX" dirty="0" smtClean="0"/>
              <a:t>, quien </a:t>
            </a:r>
            <a:r>
              <a:rPr lang="es-MX" dirty="0"/>
              <a:t>desarrolla este teatro es el </a:t>
            </a:r>
            <a:r>
              <a:rPr lang="es-MX" dirty="0" smtClean="0"/>
              <a:t>poeta </a:t>
            </a:r>
            <a:r>
              <a:rPr lang="es-MX" dirty="0"/>
              <a:t>dramaturgo y director alemán </a:t>
            </a:r>
            <a:r>
              <a:rPr lang="es-MX" dirty="0" err="1"/>
              <a:t>Bertolt</a:t>
            </a:r>
            <a:r>
              <a:rPr lang="es-MX" dirty="0"/>
              <a:t> </a:t>
            </a:r>
            <a:r>
              <a:rPr lang="es-MX" dirty="0" smtClean="0"/>
              <a:t>Brecht. </a:t>
            </a:r>
            <a:endParaRPr lang="es-MX" dirty="0"/>
          </a:p>
          <a:p>
            <a:pPr marL="64008" indent="0">
              <a:buNone/>
            </a:pPr>
            <a:r>
              <a:rPr lang="es-MX" dirty="0" smtClean="0"/>
              <a:t> </a:t>
            </a:r>
            <a:endParaRPr lang="es-MX" dirty="0"/>
          </a:p>
        </p:txBody>
      </p:sp>
    </p:spTree>
    <p:extLst>
      <p:ext uri="{BB962C8B-B14F-4D97-AF65-F5344CB8AC3E}">
        <p14:creationId xmlns:p14="http://schemas.microsoft.com/office/powerpoint/2010/main" val="23654969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4160"/>
          </a:xfrm>
        </p:spPr>
        <p:txBody>
          <a:bodyPr>
            <a:normAutofit/>
          </a:bodyPr>
          <a:lstStyle/>
          <a:p>
            <a:pPr algn="just"/>
            <a:r>
              <a:rPr lang="es-MX" dirty="0" smtClean="0"/>
              <a:t> La </a:t>
            </a:r>
            <a:r>
              <a:rPr lang="es-MX" dirty="0"/>
              <a:t>mayoría de temas a tratar son de corte social, Brecht incorpora diferentes recursos como la música, el verso en los parlamentos, el desdoblamiento del actor (un mismo actor representando diferentes personajes), personajes genérico (los personajes no tienen nombre propio, por esto se le llama como él, ella, uno o dos) y la incorporación del público, todo esto con el fin de lograr el distanciamiento de una manera adecuada.</a:t>
            </a:r>
          </a:p>
          <a:p>
            <a:pPr algn="just"/>
            <a:endParaRPr lang="es-MX" dirty="0"/>
          </a:p>
        </p:txBody>
      </p:sp>
    </p:spTree>
    <p:extLst>
      <p:ext uri="{BB962C8B-B14F-4D97-AF65-F5344CB8AC3E}">
        <p14:creationId xmlns:p14="http://schemas.microsoft.com/office/powerpoint/2010/main" val="293654429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4160"/>
          </a:xfrm>
        </p:spPr>
        <p:txBody>
          <a:bodyPr>
            <a:normAutofit/>
          </a:bodyPr>
          <a:lstStyle/>
          <a:p>
            <a:pPr marL="64008" indent="0" algn="just">
              <a:buNone/>
            </a:pPr>
            <a:r>
              <a:rPr lang="es-MX" dirty="0"/>
              <a:t>Teatro de la crueldad:</a:t>
            </a:r>
          </a:p>
          <a:p>
            <a:pPr algn="just"/>
            <a:r>
              <a:rPr lang="es-MX" dirty="0"/>
              <a:t>Se incorporan elementos </a:t>
            </a:r>
            <a:r>
              <a:rPr lang="es-MX" dirty="0" smtClean="0"/>
              <a:t>surrealistas </a:t>
            </a:r>
            <a:r>
              <a:rPr lang="es-MX" dirty="0"/>
              <a:t>y la danza oriental para crear de forma violenta y ritualista el teatro, quien desarrolla y fundamenta este movimiento es </a:t>
            </a:r>
            <a:r>
              <a:rPr lang="es-MX" dirty="0" err="1"/>
              <a:t>Antonin</a:t>
            </a:r>
            <a:r>
              <a:rPr lang="es-MX" dirty="0"/>
              <a:t> </a:t>
            </a:r>
            <a:r>
              <a:rPr lang="es-MX" dirty="0" err="1"/>
              <a:t>Artaud</a:t>
            </a:r>
            <a:r>
              <a:rPr lang="es-MX" dirty="0"/>
              <a:t>, un escritor, actor y director francés, quien se opone a las formas realistas y sostiene que el teatro y sus obras deben impactar al público sin importar si es necesaria la violencia verbal o física.</a:t>
            </a:r>
          </a:p>
          <a:p>
            <a:pPr marL="64008" indent="0" algn="just">
              <a:buNone/>
            </a:pPr>
            <a:endParaRPr lang="es-MX" dirty="0"/>
          </a:p>
          <a:p>
            <a:endParaRPr lang="es-MX" dirty="0"/>
          </a:p>
        </p:txBody>
      </p:sp>
    </p:spTree>
    <p:extLst>
      <p:ext uri="{BB962C8B-B14F-4D97-AF65-F5344CB8AC3E}">
        <p14:creationId xmlns:p14="http://schemas.microsoft.com/office/powerpoint/2010/main" val="409389199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8136"/>
          </a:xfrm>
        </p:spPr>
        <p:txBody>
          <a:bodyPr>
            <a:normAutofit fontScale="92500" lnSpcReduction="10000"/>
          </a:bodyPr>
          <a:lstStyle/>
          <a:p>
            <a:pPr marL="64008" indent="0">
              <a:buNone/>
            </a:pPr>
            <a:r>
              <a:rPr lang="es-MX" dirty="0"/>
              <a:t>Teatro del absurdo:</a:t>
            </a:r>
          </a:p>
          <a:p>
            <a:pPr algn="just"/>
            <a:r>
              <a:rPr lang="es-MX" dirty="0" smtClean="0"/>
              <a:t>Los temas están relacionados son lo absurdo de existir, la enajenación e impotencia humana, el miedo a la muerte y la incapacidad del leguaje como un medio efectivo de la comunicación, el padre de este teatro es </a:t>
            </a:r>
            <a:r>
              <a:rPr lang="es-MX" dirty="0" err="1" smtClean="0"/>
              <a:t>Eugène</a:t>
            </a:r>
            <a:r>
              <a:rPr lang="es-MX" dirty="0" smtClean="0"/>
              <a:t> Ionesco, que rechaza el teatro de rasgos realistas y psicológicos, se puede manifestar como absurdo de situación y absurdo de lenguaje, en el primero no se ajusta a las reacciones esperadas y en el segundo las respuestas no corresponden a las preguntas.</a:t>
            </a:r>
          </a:p>
          <a:p>
            <a:pPr marL="64008" indent="0" algn="just">
              <a:buNone/>
            </a:pPr>
            <a:endParaRPr lang="es-MX" dirty="0" smtClean="0"/>
          </a:p>
          <a:p>
            <a:pPr marL="64008" indent="0">
              <a:buNone/>
            </a:pPr>
            <a:endParaRPr lang="es-MX" dirty="0"/>
          </a:p>
        </p:txBody>
      </p:sp>
    </p:spTree>
    <p:extLst>
      <p:ext uri="{BB962C8B-B14F-4D97-AF65-F5344CB8AC3E}">
        <p14:creationId xmlns:p14="http://schemas.microsoft.com/office/powerpoint/2010/main" val="33986414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266168"/>
          </a:xfrm>
        </p:spPr>
        <p:txBody>
          <a:bodyPr>
            <a:normAutofit/>
          </a:bodyPr>
          <a:lstStyle/>
          <a:p>
            <a:pPr algn="just"/>
            <a:r>
              <a:rPr lang="es-MX" dirty="0" err="1"/>
              <a:t>Eugène</a:t>
            </a:r>
            <a:r>
              <a:rPr lang="es-MX" dirty="0"/>
              <a:t> Ionesco es junto con Samuel Beckett el representante más sonado del Teatro del Absurdo. Y bueno, el Teatro del Absurdo se origina en Francia a finales de los 40s como una reacción a los horrores de la II Guerra Mundial, fuertemente influido por la filosofía existencialista y cargado con un sentimiento de incredulidad y decepción ante lo que pasaba en el mundo.</a:t>
            </a:r>
          </a:p>
        </p:txBody>
      </p:sp>
    </p:spTree>
    <p:extLst>
      <p:ext uri="{BB962C8B-B14F-4D97-AF65-F5344CB8AC3E}">
        <p14:creationId xmlns:p14="http://schemas.microsoft.com/office/powerpoint/2010/main" val="39294360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266168"/>
          </a:xfrm>
        </p:spPr>
        <p:txBody>
          <a:bodyPr>
            <a:normAutofit/>
          </a:bodyPr>
          <a:lstStyle/>
          <a:p>
            <a:pPr algn="just"/>
            <a:r>
              <a:rPr lang="es-MX" dirty="0"/>
              <a:t>En este contexto, Ionesco (de origen rumano, pero que escribió en francés) presenta en 1969 </a:t>
            </a:r>
            <a:r>
              <a:rPr lang="es-MX" dirty="0" err="1"/>
              <a:t>Rhinocéros</a:t>
            </a:r>
            <a:r>
              <a:rPr lang="es-MX" dirty="0"/>
              <a:t> (El Rinoceronte). Ahora bien, si </a:t>
            </a:r>
            <a:r>
              <a:rPr lang="es-MX" dirty="0" smtClean="0"/>
              <a:t>comúnmente </a:t>
            </a:r>
            <a:r>
              <a:rPr lang="es-MX" dirty="0"/>
              <a:t>se dice que el Teatro del Absurdo no presenta ningún tipo de coherencia, argumento ni tema central, el de esta obra está bastante definido: En un pueblo perfectamente normal, un día pasa un rinoceronte. </a:t>
            </a:r>
            <a:endParaRPr lang="es-MX" dirty="0" smtClean="0"/>
          </a:p>
          <a:p>
            <a:pPr algn="just"/>
            <a:r>
              <a:rPr lang="es-MX" dirty="0" smtClean="0"/>
              <a:t>.</a:t>
            </a:r>
            <a:endParaRPr lang="es-MX" dirty="0"/>
          </a:p>
        </p:txBody>
      </p:sp>
    </p:spTree>
    <p:extLst>
      <p:ext uri="{BB962C8B-B14F-4D97-AF65-F5344CB8AC3E}">
        <p14:creationId xmlns:p14="http://schemas.microsoft.com/office/powerpoint/2010/main" val="38955778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266168"/>
          </a:xfrm>
        </p:spPr>
        <p:txBody>
          <a:bodyPr>
            <a:normAutofit/>
          </a:bodyPr>
          <a:lstStyle/>
          <a:p>
            <a:pPr algn="just"/>
            <a:r>
              <a:rPr lang="es-MX" dirty="0"/>
              <a:t>Los incrédulos asistentes al espectáculo (entre ellos </a:t>
            </a:r>
            <a:r>
              <a:rPr lang="es-MX" dirty="0" err="1"/>
              <a:t>Berenger</a:t>
            </a:r>
            <a:r>
              <a:rPr lang="es-MX" dirty="0"/>
              <a:t>, su protagonista) discutirán neciamente sobre la veracidad y la explicación de lo que acaban de observar. Para el segundo acto, cosas extrañas empezarán a pasar en la oficina de </a:t>
            </a:r>
            <a:r>
              <a:rPr lang="es-MX" dirty="0" err="1"/>
              <a:t>Berenger</a:t>
            </a:r>
            <a:r>
              <a:rPr lang="es-MX" dirty="0"/>
              <a:t> y para el tercero, ante su asombro, todo el pueblo estará convertido en rinocerontes</a:t>
            </a:r>
          </a:p>
        </p:txBody>
      </p:sp>
    </p:spTree>
    <p:extLst>
      <p:ext uri="{BB962C8B-B14F-4D97-AF65-F5344CB8AC3E}">
        <p14:creationId xmlns:p14="http://schemas.microsoft.com/office/powerpoint/2010/main" val="35264835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266168"/>
          </a:xfrm>
        </p:spPr>
        <p:txBody>
          <a:bodyPr>
            <a:normAutofit/>
          </a:bodyPr>
          <a:lstStyle/>
          <a:p>
            <a:pPr marL="64008" indent="0">
              <a:buNone/>
            </a:pPr>
            <a:r>
              <a:rPr lang="es-MX" dirty="0"/>
              <a:t>Realismo poético:</a:t>
            </a:r>
          </a:p>
          <a:p>
            <a:pPr algn="just"/>
            <a:r>
              <a:rPr lang="es-MX" dirty="0"/>
              <a:t>Es el tipo de teatro que es realista en el planteamiento de conflictos pero utiliza un lenguaje poético, su principal característica es el simbolismo en el nombre de personajes o uso de colores, y además añade elementos irreales, dos ejemplos claros de este movimiento son Tennessee Williams y Federico García Lorca.</a:t>
            </a:r>
          </a:p>
          <a:p>
            <a:pPr algn="just"/>
            <a:endParaRPr lang="es-MX" dirty="0"/>
          </a:p>
          <a:p>
            <a:pPr algn="just"/>
            <a:endParaRPr lang="es-MX" dirty="0"/>
          </a:p>
        </p:txBody>
      </p:sp>
    </p:spTree>
    <p:extLst>
      <p:ext uri="{BB962C8B-B14F-4D97-AF65-F5344CB8AC3E}">
        <p14:creationId xmlns:p14="http://schemas.microsoft.com/office/powerpoint/2010/main" val="32415305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2152"/>
          </a:xfrm>
        </p:spPr>
        <p:txBody>
          <a:bodyPr>
            <a:normAutofit/>
          </a:bodyPr>
          <a:lstStyle/>
          <a:p>
            <a:pPr marL="64008" indent="0" algn="just">
              <a:buNone/>
            </a:pPr>
            <a:r>
              <a:rPr lang="es-MX" dirty="0" smtClean="0"/>
              <a:t>GENERACIÓN DEL 98</a:t>
            </a:r>
          </a:p>
          <a:p>
            <a:pPr algn="just"/>
            <a:r>
              <a:rPr lang="es-MX" dirty="0" smtClean="0"/>
              <a:t>Ya </a:t>
            </a:r>
            <a:r>
              <a:rPr lang="es-MX" dirty="0"/>
              <a:t>a partir de 1899 se empieza a circular en los periódicos y revistas la </a:t>
            </a:r>
            <a:r>
              <a:rPr lang="es-MX" dirty="0" smtClean="0"/>
              <a:t>idea de </a:t>
            </a:r>
            <a:r>
              <a:rPr lang="es-MX" dirty="0"/>
              <a:t>una nueva «generación» de intelectuales y escritores, nacida a raíz de la </a:t>
            </a:r>
            <a:r>
              <a:rPr lang="es-MX" dirty="0" smtClean="0"/>
              <a:t>crisis fin </a:t>
            </a:r>
            <a:r>
              <a:rPr lang="es-MX" dirty="0"/>
              <a:t>de siglo en España, y definida por su protesta contra lo establecido, </a:t>
            </a:r>
            <a:r>
              <a:rPr lang="es-MX" dirty="0" smtClean="0"/>
              <a:t>una tendencia </a:t>
            </a:r>
            <a:r>
              <a:rPr lang="es-MX" dirty="0"/>
              <a:t>hacía el conocimiento de lo nuevo, y un afán regenerador político </a:t>
            </a:r>
            <a:r>
              <a:rPr lang="es-MX" dirty="0" smtClean="0"/>
              <a:t>y cultural</a:t>
            </a:r>
            <a:r>
              <a:rPr lang="es-MX" dirty="0"/>
              <a:t>. </a:t>
            </a:r>
          </a:p>
        </p:txBody>
      </p:sp>
    </p:spTree>
    <p:extLst>
      <p:ext uri="{BB962C8B-B14F-4D97-AF65-F5344CB8AC3E}">
        <p14:creationId xmlns:p14="http://schemas.microsoft.com/office/powerpoint/2010/main" val="1318739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2152"/>
          </a:xfrm>
        </p:spPr>
        <p:txBody>
          <a:bodyPr/>
          <a:lstStyle/>
          <a:p>
            <a:pPr algn="just"/>
            <a:r>
              <a:rPr lang="es-MX" dirty="0"/>
              <a:t>Esta noción evoluciona rápidamente hasta convertirse en un concepto  —la llamada «generación de 1898»— que ha tenido un papel significativo en la historia intelectual y literaria española de la primera parte de este siglo.</a:t>
            </a:r>
          </a:p>
          <a:p>
            <a:pPr algn="just"/>
            <a:endParaRPr lang="es-MX" dirty="0"/>
          </a:p>
        </p:txBody>
      </p:sp>
    </p:spTree>
    <p:extLst>
      <p:ext uri="{BB962C8B-B14F-4D97-AF65-F5344CB8AC3E}">
        <p14:creationId xmlns:p14="http://schemas.microsoft.com/office/powerpoint/2010/main" val="12782342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gracias</a:t>
            </a:r>
            <a:endParaRPr lang="es-MX" dirty="0"/>
          </a:p>
        </p:txBody>
      </p:sp>
      <p:sp>
        <p:nvSpPr>
          <p:cNvPr id="3" name="2 Marcador de contenido"/>
          <p:cNvSpPr>
            <a:spLocks noGrp="1"/>
          </p:cNvSpPr>
          <p:nvPr>
            <p:ph idx="1"/>
          </p:nvPr>
        </p:nvSpPr>
        <p:spPr/>
        <p:txBody>
          <a:bodyPr/>
          <a:lstStyle/>
          <a:p>
            <a:endParaRPr lang="es-MX"/>
          </a:p>
        </p:txBody>
      </p:sp>
    </p:spTree>
    <p:extLst>
      <p:ext uri="{BB962C8B-B14F-4D97-AF65-F5344CB8AC3E}">
        <p14:creationId xmlns:p14="http://schemas.microsoft.com/office/powerpoint/2010/main" val="36416369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ío">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río">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576</TotalTime>
  <Words>1021</Words>
  <Application>Microsoft Office PowerPoint</Application>
  <PresentationFormat>Presentación en pantalla (4:3)</PresentationFormat>
  <Paragraphs>43</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Brío</vt:lpstr>
      <vt:lpstr>TEATRO CONTEMPORÁNEO</vt:lpstr>
      <vt:lpstr>DEFINICIÓN</vt:lpstr>
      <vt:lpstr>Presentación de PowerPoint</vt:lpstr>
      <vt:lpstr>GENERACIÓN DEL «98»</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gracias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TEATRO CONTEMPORÁNEO</dc:title>
  <dc:creator>Juan A. Renteria</dc:creator>
  <cp:lastModifiedBy>PC</cp:lastModifiedBy>
  <cp:revision>16</cp:revision>
  <dcterms:created xsi:type="dcterms:W3CDTF">2015-05-26T03:09:05Z</dcterms:created>
  <dcterms:modified xsi:type="dcterms:W3CDTF">2015-12-01T16:52:40Z</dcterms:modified>
</cp:coreProperties>
</file>