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1"/>
  </p:notesMasterIdLst>
  <p:sldIdLst>
    <p:sldId id="256" r:id="rId2"/>
    <p:sldId id="257" r:id="rId3"/>
    <p:sldId id="258" r:id="rId4"/>
    <p:sldId id="279" r:id="rId5"/>
    <p:sldId id="278" r:id="rId6"/>
    <p:sldId id="273" r:id="rId7"/>
    <p:sldId id="277" r:id="rId8"/>
    <p:sldId id="275" r:id="rId9"/>
    <p:sldId id="276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85BB47-0346-4B9F-B8A9-552393D2E6C1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C0B0EC-93D2-475D-AA1D-EED0B741FC5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  <p:sp>
        <p:nvSpPr>
          <p:cNvPr id="9" name="8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D388CDE-33F4-4AF2-8D0C-FE749916B84D}" type="datetimeFigureOut">
              <a:rPr lang="es-ES" smtClean="0"/>
              <a:pPr/>
              <a:t>09/02/2015</a:t>
            </a:fld>
            <a:endParaRPr lang="es-ES" dirty="0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F97D827E-8D97-41B6-9596-7A5BED0634D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6480048" cy="2301240"/>
          </a:xfrm>
        </p:spPr>
        <p:txBody>
          <a:bodyPr/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Ética </a:t>
            </a:r>
            <a:r>
              <a:rPr lang="es-ES" dirty="0" smtClean="0"/>
              <a:t>y Valores II.</a:t>
            </a:r>
            <a:br>
              <a:rPr lang="es-ES" dirty="0" smtClean="0"/>
            </a:b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95536" y="5301208"/>
            <a:ext cx="6768752" cy="1224136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Tema: Conoce distintas concepciones del bien y de la vida buena.</a:t>
            </a:r>
          </a:p>
          <a:p>
            <a:pPr algn="just"/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</a:p>
          <a:p>
            <a:pPr algn="just"/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Docente: Lic. Oscar Isaac Baca Sánchez.</a:t>
            </a:r>
          </a:p>
          <a:p>
            <a:pPr algn="just"/>
            <a:endParaRPr lang="es-ES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algn="just"/>
            <a:r>
              <a:rPr lang="es-ES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.</a:t>
            </a:r>
            <a:endParaRPr lang="es-ES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Marcador de contenido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1988840"/>
            <a:ext cx="3672408" cy="276834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67544" y="188640"/>
            <a:ext cx="835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B0F0"/>
                </a:solidFill>
              </a:rPr>
              <a:t> </a:t>
            </a:r>
            <a:r>
              <a:rPr lang="es-ES" sz="2800" b="1" dirty="0" smtClean="0">
                <a:solidFill>
                  <a:schemeClr val="bg1"/>
                </a:solidFill>
              </a:rPr>
              <a:t>Multiversidad Latinoamericana Mexicali centro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4.8 .- Conoce distintas concepciones del bien y de la vida buena.</a:t>
            </a:r>
            <a:endParaRPr lang="es-ES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16388" name="Picture 4" descr="http://3.bp.blogspot.com/--fo8KsTMf6M/TklPt9sGBII/AAAAAAAAArg/0MHb98CprcA/s1600/Aristotel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72816"/>
            <a:ext cx="1425129" cy="1944216"/>
          </a:xfrm>
          <a:prstGeom prst="rect">
            <a:avLst/>
          </a:prstGeom>
          <a:noFill/>
        </p:spPr>
      </p:pic>
      <p:pic>
        <p:nvPicPr>
          <p:cNvPr id="16392" name="Picture 8" descr="http://3.bp.blogspot.com/_yaqkr3cVOhA/Sxg2jbybAQI/AAAAAAAAAAc/MLyUnDNSW-s/s320/epicuro+de+sam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149080"/>
            <a:ext cx="1440161" cy="1944216"/>
          </a:xfrm>
          <a:prstGeom prst="rect">
            <a:avLst/>
          </a:prstGeom>
          <a:noFill/>
        </p:spPr>
      </p:pic>
      <p:pic>
        <p:nvPicPr>
          <p:cNvPr id="16396" name="Picture 12" descr="http://upload.wikimedia.org/wikipedia/commons/c/ce/Kant_Portra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1772816"/>
            <a:ext cx="1440160" cy="2046021"/>
          </a:xfrm>
          <a:prstGeom prst="rect">
            <a:avLst/>
          </a:prstGeom>
          <a:noFill/>
        </p:spPr>
      </p:pic>
      <p:pic>
        <p:nvPicPr>
          <p:cNvPr id="16402" name="Picture 18" descr="http://img.tfd.com/WEAL/weal_02_img02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4149080"/>
            <a:ext cx="1467199" cy="2016224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6948264" y="38610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Kant</a:t>
            </a:r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5292080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Jeremy</a:t>
            </a:r>
            <a:endParaRPr lang="es-ES" dirty="0"/>
          </a:p>
        </p:txBody>
      </p:sp>
      <p:pic>
        <p:nvPicPr>
          <p:cNvPr id="16404" name="Picture 20" descr="http://3.bp.blogspot.com/--HNcBhd9BiI/UPzpnIW1fWI/AAAAAAAAB7Y/SXWUP3EVup0/s1600/6-lucius-annaeus-senec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1772816"/>
            <a:ext cx="1440160" cy="2016224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3923928" y="3861048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mtClean="0"/>
              <a:t>Séneca</a:t>
            </a:r>
            <a:endParaRPr lang="es-ES" dirty="0"/>
          </a:p>
        </p:txBody>
      </p:sp>
      <p:sp>
        <p:nvSpPr>
          <p:cNvPr id="17" name="16 CuadroTexto"/>
          <p:cNvSpPr txBox="1"/>
          <p:nvPr/>
        </p:nvSpPr>
        <p:spPr>
          <a:xfrm>
            <a:off x="755576" y="3861048"/>
            <a:ext cx="966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Epicuro</a:t>
            </a:r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051720" y="6237312"/>
            <a:ext cx="1261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Aristóteles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b="1" dirty="0" smtClean="0"/>
              <a:t>Justificación.</a:t>
            </a:r>
            <a:endParaRPr lang="es-E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25963"/>
          </a:xfrm>
        </p:spPr>
        <p:txBody>
          <a:bodyPr>
            <a:normAutofit/>
          </a:bodyPr>
          <a:lstStyle/>
          <a:p>
            <a:pPr algn="just"/>
            <a:r>
              <a:rPr lang="es-ES" b="1" dirty="0" smtClean="0"/>
              <a:t>Se presenta a los alumnos el tema a través de un mapa conceptual  por medio del cual lograrán identificar los puntos principales.</a:t>
            </a:r>
          </a:p>
          <a:p>
            <a:pPr algn="just">
              <a:buNone/>
            </a:pPr>
            <a:endParaRPr lang="es-ES" b="1" dirty="0" smtClean="0"/>
          </a:p>
          <a:p>
            <a:pPr algn="just"/>
            <a:r>
              <a:rPr lang="es-ES" b="1" dirty="0" smtClean="0"/>
              <a:t>Además se pedirá a los alumnos relacionar cada punto con un aspecto de su vida cotidiana logrando un aprendizaje significativo.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2195736" y="0"/>
            <a:ext cx="2736304" cy="1008112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Eudemonismo</a:t>
            </a:r>
            <a:endParaRPr lang="es-ES" b="1" dirty="0"/>
          </a:p>
        </p:txBody>
      </p:sp>
      <p:pic>
        <p:nvPicPr>
          <p:cNvPr id="5" name="Picture 8" descr="http://3.bp.blogspot.com/_yaqkr3cVOhA/Sxg2jbybAQI/AAAAAAAAAAc/MLyUnDNSW-s/s320/epicuro+de+sam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8840"/>
            <a:ext cx="1763688" cy="1944216"/>
          </a:xfrm>
          <a:prstGeom prst="rect">
            <a:avLst/>
          </a:prstGeom>
          <a:noFill/>
        </p:spPr>
      </p:pic>
      <p:cxnSp>
        <p:nvCxnSpPr>
          <p:cNvPr id="6" name="5 Conector recto"/>
          <p:cNvCxnSpPr>
            <a:stCxn id="4" idx="4"/>
          </p:cNvCxnSpPr>
          <p:nvPr/>
        </p:nvCxnSpPr>
        <p:spPr>
          <a:xfrm>
            <a:off x="3563888" y="1008112"/>
            <a:ext cx="0" cy="40466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"/>
          <p:cNvCxnSpPr/>
          <p:nvPr/>
        </p:nvCxnSpPr>
        <p:spPr>
          <a:xfrm>
            <a:off x="539552" y="1412776"/>
            <a:ext cx="424847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7 Conector recto de flecha"/>
          <p:cNvCxnSpPr/>
          <p:nvPr/>
        </p:nvCxnSpPr>
        <p:spPr>
          <a:xfrm>
            <a:off x="539552" y="1412776"/>
            <a:ext cx="0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CuadroTexto"/>
          <p:cNvSpPr txBox="1"/>
          <p:nvPr/>
        </p:nvSpPr>
        <p:spPr>
          <a:xfrm>
            <a:off x="467544" y="1052736"/>
            <a:ext cx="17636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Aristóteles</a:t>
            </a:r>
            <a:endParaRPr lang="es-ES" b="1" dirty="0"/>
          </a:p>
        </p:txBody>
      </p:sp>
      <p:sp>
        <p:nvSpPr>
          <p:cNvPr id="13" name="12 Rectángulo"/>
          <p:cNvSpPr/>
          <p:nvPr/>
        </p:nvSpPr>
        <p:spPr>
          <a:xfrm>
            <a:off x="4788024" y="908720"/>
            <a:ext cx="2664296" cy="93610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Para Aristóteles la felicidad no se alcanza con lo material.</a:t>
            </a:r>
            <a:endParaRPr lang="es-ES" b="1" dirty="0"/>
          </a:p>
        </p:txBody>
      </p:sp>
      <p:cxnSp>
        <p:nvCxnSpPr>
          <p:cNvPr id="17" name="16 Conector recto de flecha"/>
          <p:cNvCxnSpPr/>
          <p:nvPr/>
        </p:nvCxnSpPr>
        <p:spPr>
          <a:xfrm>
            <a:off x="7884368" y="1412776"/>
            <a:ext cx="0" cy="57606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7 Multiplicar"/>
          <p:cNvSpPr/>
          <p:nvPr/>
        </p:nvSpPr>
        <p:spPr>
          <a:xfrm>
            <a:off x="7524328" y="1916832"/>
            <a:ext cx="648072" cy="43204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cxnSp>
        <p:nvCxnSpPr>
          <p:cNvPr id="22" name="21 Conector recto"/>
          <p:cNvCxnSpPr>
            <a:stCxn id="13" idx="3"/>
          </p:cNvCxnSpPr>
          <p:nvPr/>
        </p:nvCxnSpPr>
        <p:spPr>
          <a:xfrm>
            <a:off x="7452320" y="1376772"/>
            <a:ext cx="432048" cy="3600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27 Rectángulo redondeado"/>
          <p:cNvSpPr/>
          <p:nvPr/>
        </p:nvSpPr>
        <p:spPr>
          <a:xfrm>
            <a:off x="7308304" y="2492896"/>
            <a:ext cx="1440160" cy="17281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 b="1" dirty="0"/>
          </a:p>
        </p:txBody>
      </p:sp>
      <p:sp>
        <p:nvSpPr>
          <p:cNvPr id="29" name="28 CuadroTexto"/>
          <p:cNvSpPr txBox="1"/>
          <p:nvPr/>
        </p:nvSpPr>
        <p:spPr>
          <a:xfrm>
            <a:off x="7164288" y="2636912"/>
            <a:ext cx="16561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El producto final de cultivar el alma es la felicidad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30" name="29 Rectángulo"/>
          <p:cNvSpPr/>
          <p:nvPr/>
        </p:nvSpPr>
        <p:spPr>
          <a:xfrm>
            <a:off x="2339752" y="1988840"/>
            <a:ext cx="1800200" cy="172819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A través del cultivo del alma podemos obtener la felicidad</a:t>
            </a:r>
            <a:endParaRPr lang="es-ES" b="1" dirty="0"/>
          </a:p>
        </p:txBody>
      </p:sp>
      <p:cxnSp>
        <p:nvCxnSpPr>
          <p:cNvPr id="33" name="32 Conector recto de flecha"/>
          <p:cNvCxnSpPr>
            <a:endCxn id="30" idx="0"/>
          </p:cNvCxnSpPr>
          <p:nvPr/>
        </p:nvCxnSpPr>
        <p:spPr>
          <a:xfrm flipH="1">
            <a:off x="3239852" y="1412776"/>
            <a:ext cx="36004" cy="57606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36 Rectángulo"/>
          <p:cNvSpPr/>
          <p:nvPr/>
        </p:nvSpPr>
        <p:spPr>
          <a:xfrm>
            <a:off x="3491880" y="4437112"/>
            <a:ext cx="1728192" cy="151216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 persona que cultiva el alma tiene virtudes</a:t>
            </a:r>
            <a:endParaRPr lang="es-ES" b="1" dirty="0"/>
          </a:p>
        </p:txBody>
      </p:sp>
      <p:cxnSp>
        <p:nvCxnSpPr>
          <p:cNvPr id="39" name="38 Forma"/>
          <p:cNvCxnSpPr>
            <a:stCxn id="30" idx="3"/>
            <a:endCxn id="37" idx="0"/>
          </p:cNvCxnSpPr>
          <p:nvPr/>
        </p:nvCxnSpPr>
        <p:spPr>
          <a:xfrm>
            <a:off x="4139952" y="2852936"/>
            <a:ext cx="216024" cy="1584176"/>
          </a:xfrm>
          <a:prstGeom prst="bentConnector2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42 Rectángulo redondeado"/>
          <p:cNvSpPr/>
          <p:nvPr/>
        </p:nvSpPr>
        <p:spPr>
          <a:xfrm>
            <a:off x="395536" y="4509120"/>
            <a:ext cx="1800200" cy="201622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Las virtudes Intelectuales son la sabiduría la comprensión y la prudencia.</a:t>
            </a:r>
            <a:endParaRPr lang="es-ES" b="1" dirty="0"/>
          </a:p>
        </p:txBody>
      </p:sp>
      <p:cxnSp>
        <p:nvCxnSpPr>
          <p:cNvPr id="45" name="44 Conector recto de flecha"/>
          <p:cNvCxnSpPr>
            <a:stCxn id="37" idx="1"/>
            <a:endCxn id="43" idx="3"/>
          </p:cNvCxnSpPr>
          <p:nvPr/>
        </p:nvCxnSpPr>
        <p:spPr>
          <a:xfrm flipH="1">
            <a:off x="2195736" y="5193196"/>
            <a:ext cx="1296144" cy="32403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Rectángulo redondeado"/>
          <p:cNvSpPr/>
          <p:nvPr/>
        </p:nvSpPr>
        <p:spPr>
          <a:xfrm>
            <a:off x="7236296" y="4581128"/>
            <a:ext cx="1656184" cy="165618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Las virtudes morales son la libertad y la templanza.</a:t>
            </a:r>
            <a:endParaRPr lang="es-ES" b="1" dirty="0"/>
          </a:p>
        </p:txBody>
      </p:sp>
      <p:cxnSp>
        <p:nvCxnSpPr>
          <p:cNvPr id="48" name="47 Conector recto de flecha"/>
          <p:cNvCxnSpPr/>
          <p:nvPr/>
        </p:nvCxnSpPr>
        <p:spPr>
          <a:xfrm>
            <a:off x="5220072" y="5157192"/>
            <a:ext cx="2052228" cy="862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60 Rectángulo redondeado"/>
          <p:cNvSpPr/>
          <p:nvPr/>
        </p:nvSpPr>
        <p:spPr>
          <a:xfrm>
            <a:off x="5076056" y="2636912"/>
            <a:ext cx="1728192" cy="1656184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Podemos definir la felicidad como estado de bienestar</a:t>
            </a:r>
            <a:endParaRPr lang="es-ES" b="1" dirty="0"/>
          </a:p>
        </p:txBody>
      </p:sp>
      <p:cxnSp>
        <p:nvCxnSpPr>
          <p:cNvPr id="63" name="62 Conector recto de flecha"/>
          <p:cNvCxnSpPr>
            <a:endCxn id="61" idx="3"/>
          </p:cNvCxnSpPr>
          <p:nvPr/>
        </p:nvCxnSpPr>
        <p:spPr>
          <a:xfrm flipH="1">
            <a:off x="6804248" y="3356992"/>
            <a:ext cx="504056" cy="10801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74 Conector recto"/>
          <p:cNvCxnSpPr/>
          <p:nvPr/>
        </p:nvCxnSpPr>
        <p:spPr>
          <a:xfrm>
            <a:off x="4139952" y="2276872"/>
            <a:ext cx="244827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76 Conector recto de flecha"/>
          <p:cNvCxnSpPr/>
          <p:nvPr/>
        </p:nvCxnSpPr>
        <p:spPr>
          <a:xfrm>
            <a:off x="6588224" y="2276872"/>
            <a:ext cx="720080" cy="3600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>
          <a:xfrm>
            <a:off x="3275856" y="476672"/>
            <a:ext cx="2195736" cy="9361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Hedonismo</a:t>
            </a:r>
            <a:endParaRPr lang="es-ES" b="1" dirty="0"/>
          </a:p>
        </p:txBody>
      </p:sp>
      <p:sp>
        <p:nvSpPr>
          <p:cNvPr id="9" name="8 Rectángulo"/>
          <p:cNvSpPr/>
          <p:nvPr/>
        </p:nvSpPr>
        <p:spPr>
          <a:xfrm>
            <a:off x="3275856" y="1772816"/>
            <a:ext cx="2232248" cy="7200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Tiene una doble connotación.</a:t>
            </a:r>
            <a:endParaRPr lang="es-ES" b="1" dirty="0"/>
          </a:p>
        </p:txBody>
      </p:sp>
      <p:sp>
        <p:nvSpPr>
          <p:cNvPr id="19" name="18 Rectángulo redondeado"/>
          <p:cNvSpPr/>
          <p:nvPr/>
        </p:nvSpPr>
        <p:spPr>
          <a:xfrm>
            <a:off x="1763688" y="2780928"/>
            <a:ext cx="151216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De sentido común.</a:t>
            </a:r>
            <a:endParaRPr lang="es-ES" b="1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5580112" y="2780928"/>
            <a:ext cx="1512168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Filosófica.</a:t>
            </a:r>
            <a:endParaRPr lang="es-ES" b="1" dirty="0"/>
          </a:p>
        </p:txBody>
      </p:sp>
      <p:cxnSp>
        <p:nvCxnSpPr>
          <p:cNvPr id="24" name="23 Conector recto de flecha"/>
          <p:cNvCxnSpPr/>
          <p:nvPr/>
        </p:nvCxnSpPr>
        <p:spPr>
          <a:xfrm>
            <a:off x="3275856" y="3068960"/>
            <a:ext cx="2304256" cy="0"/>
          </a:xfrm>
          <a:prstGeom prst="straightConnector1">
            <a:avLst/>
          </a:prstGeom>
          <a:ln w="38100" cmpd="sng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"/>
          <p:cNvCxnSpPr>
            <a:stCxn id="9" idx="2"/>
          </p:cNvCxnSpPr>
          <p:nvPr/>
        </p:nvCxnSpPr>
        <p:spPr>
          <a:xfrm>
            <a:off x="4391980" y="2492896"/>
            <a:ext cx="36004" cy="57606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"/>
          <p:cNvCxnSpPr>
            <a:stCxn id="9" idx="0"/>
            <a:endCxn id="5" idx="4"/>
          </p:cNvCxnSpPr>
          <p:nvPr/>
        </p:nvCxnSpPr>
        <p:spPr>
          <a:xfrm flipH="1" flipV="1">
            <a:off x="4373724" y="1412776"/>
            <a:ext cx="18256" cy="36004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30 Rectángulo redondeado"/>
          <p:cNvSpPr/>
          <p:nvPr/>
        </p:nvSpPr>
        <p:spPr>
          <a:xfrm>
            <a:off x="251520" y="4149080"/>
            <a:ext cx="2232248" cy="1944216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El hedonismo  califica a quien no tiene preocupaciones económicas ni profesionales, </a:t>
            </a:r>
            <a:endParaRPr lang="es-ES" b="1" dirty="0"/>
          </a:p>
        </p:txBody>
      </p:sp>
      <p:cxnSp>
        <p:nvCxnSpPr>
          <p:cNvPr id="33" name="32 Conector recto de flecha"/>
          <p:cNvCxnSpPr>
            <a:stCxn id="19" idx="2"/>
            <a:endCxn id="31" idx="0"/>
          </p:cNvCxnSpPr>
          <p:nvPr/>
        </p:nvCxnSpPr>
        <p:spPr>
          <a:xfrm flipH="1">
            <a:off x="1367644" y="3429000"/>
            <a:ext cx="1152128" cy="72008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33 Rectángulo redondeado"/>
          <p:cNvSpPr/>
          <p:nvPr/>
        </p:nvSpPr>
        <p:spPr>
          <a:xfrm>
            <a:off x="2699792" y="4221088"/>
            <a:ext cx="1656184" cy="144016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Epicuro nos dice que es la ausencia de dolor corporal.</a:t>
            </a:r>
            <a:endParaRPr lang="es-ES" b="1" dirty="0"/>
          </a:p>
        </p:txBody>
      </p:sp>
      <p:sp>
        <p:nvSpPr>
          <p:cNvPr id="35" name="34 Rectángulo redondeado"/>
          <p:cNvSpPr/>
          <p:nvPr/>
        </p:nvSpPr>
        <p:spPr>
          <a:xfrm>
            <a:off x="4572000" y="4553744"/>
            <a:ext cx="1872208" cy="19716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Hedonismo significa placer, se goza haciendo lo que le gusta a la persona.</a:t>
            </a:r>
            <a:endParaRPr lang="es-ES" b="1" dirty="0"/>
          </a:p>
        </p:txBody>
      </p:sp>
      <p:sp>
        <p:nvSpPr>
          <p:cNvPr id="36" name="35 Rectángulo redondeado"/>
          <p:cNvSpPr/>
          <p:nvPr/>
        </p:nvSpPr>
        <p:spPr>
          <a:xfrm>
            <a:off x="7020272" y="476672"/>
            <a:ext cx="1944216" cy="191683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Las virtudes Intelectuales son la sabiduría la comprensión y la prudencia.</a:t>
            </a:r>
            <a:endParaRPr lang="es-ES" b="1" dirty="0"/>
          </a:p>
        </p:txBody>
      </p:sp>
      <p:cxnSp>
        <p:nvCxnSpPr>
          <p:cNvPr id="38" name="37 Conector recto de flecha"/>
          <p:cNvCxnSpPr>
            <a:stCxn id="20" idx="2"/>
            <a:endCxn id="34" idx="0"/>
          </p:cNvCxnSpPr>
          <p:nvPr/>
        </p:nvCxnSpPr>
        <p:spPr>
          <a:xfrm flipH="1">
            <a:off x="3527884" y="3429000"/>
            <a:ext cx="2808312" cy="7920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CuadroTexto"/>
          <p:cNvSpPr txBox="1"/>
          <p:nvPr/>
        </p:nvSpPr>
        <p:spPr>
          <a:xfrm rot="20786279">
            <a:off x="3873230" y="3542834"/>
            <a:ext cx="1577507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b="1" dirty="0" smtClean="0"/>
              <a:t>Exponente</a:t>
            </a:r>
            <a:endParaRPr lang="es-ES" b="1" dirty="0"/>
          </a:p>
        </p:txBody>
      </p:sp>
      <p:cxnSp>
        <p:nvCxnSpPr>
          <p:cNvPr id="41" name="40 Conector recto de flecha"/>
          <p:cNvCxnSpPr>
            <a:stCxn id="20" idx="2"/>
            <a:endCxn id="35" idx="0"/>
          </p:cNvCxnSpPr>
          <p:nvPr/>
        </p:nvCxnSpPr>
        <p:spPr>
          <a:xfrm flipH="1">
            <a:off x="5508104" y="3429000"/>
            <a:ext cx="828092" cy="11247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Elipse"/>
          <p:cNvSpPr/>
          <p:nvPr/>
        </p:nvSpPr>
        <p:spPr>
          <a:xfrm>
            <a:off x="7164288" y="5993904"/>
            <a:ext cx="1979712" cy="864096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Intelectual</a:t>
            </a:r>
            <a:endParaRPr lang="es-ES" b="1" dirty="0"/>
          </a:p>
        </p:txBody>
      </p:sp>
      <p:sp>
        <p:nvSpPr>
          <p:cNvPr id="46" name="45 Elipse"/>
          <p:cNvSpPr/>
          <p:nvPr/>
        </p:nvSpPr>
        <p:spPr>
          <a:xfrm>
            <a:off x="7343800" y="2708920"/>
            <a:ext cx="1800200" cy="864096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Sensual</a:t>
            </a:r>
            <a:endParaRPr lang="es-ES" b="1" dirty="0"/>
          </a:p>
        </p:txBody>
      </p:sp>
      <p:sp>
        <p:nvSpPr>
          <p:cNvPr id="47" name="46 Rectángulo"/>
          <p:cNvSpPr/>
          <p:nvPr/>
        </p:nvSpPr>
        <p:spPr>
          <a:xfrm>
            <a:off x="7415808" y="3789040"/>
            <a:ext cx="1728192" cy="1944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Se goza cuando se pone en movimiento las facultades de sentido o de intelecto.</a:t>
            </a:r>
            <a:endParaRPr lang="es-ES" b="1" dirty="0"/>
          </a:p>
        </p:txBody>
      </p:sp>
      <p:cxnSp>
        <p:nvCxnSpPr>
          <p:cNvPr id="49" name="48 Conector recto de flecha"/>
          <p:cNvCxnSpPr>
            <a:stCxn id="35" idx="3"/>
            <a:endCxn id="45" idx="2"/>
          </p:cNvCxnSpPr>
          <p:nvPr/>
        </p:nvCxnSpPr>
        <p:spPr>
          <a:xfrm>
            <a:off x="6444208" y="5539544"/>
            <a:ext cx="720080" cy="88640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50 Conector recto de flecha"/>
          <p:cNvCxnSpPr>
            <a:stCxn id="35" idx="3"/>
            <a:endCxn id="46" idx="2"/>
          </p:cNvCxnSpPr>
          <p:nvPr/>
        </p:nvCxnSpPr>
        <p:spPr>
          <a:xfrm flipV="1">
            <a:off x="6444208" y="3140968"/>
            <a:ext cx="899592" cy="239857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52 Conector recto de flecha"/>
          <p:cNvCxnSpPr>
            <a:stCxn id="46" idx="4"/>
            <a:endCxn id="47" idx="0"/>
          </p:cNvCxnSpPr>
          <p:nvPr/>
        </p:nvCxnSpPr>
        <p:spPr>
          <a:xfrm>
            <a:off x="8243900" y="3573016"/>
            <a:ext cx="36004" cy="216024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55 Conector recto de flecha"/>
          <p:cNvCxnSpPr>
            <a:stCxn id="45" idx="0"/>
            <a:endCxn id="47" idx="2"/>
          </p:cNvCxnSpPr>
          <p:nvPr/>
        </p:nvCxnSpPr>
        <p:spPr>
          <a:xfrm flipV="1">
            <a:off x="8154144" y="5733256"/>
            <a:ext cx="125760" cy="26064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59 Conector recto de flecha"/>
          <p:cNvCxnSpPr>
            <a:stCxn id="20" idx="0"/>
          </p:cNvCxnSpPr>
          <p:nvPr/>
        </p:nvCxnSpPr>
        <p:spPr>
          <a:xfrm flipV="1">
            <a:off x="6336196" y="1340768"/>
            <a:ext cx="900100" cy="14401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" name="Picture 4" descr="http://3.bp.blogspot.com/--fo8KsTMf6M/TklPt9sGBII/AAAAAAAAArg/0MHb98CprcA/s1600/Aristotel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1668970" cy="2276872"/>
          </a:xfrm>
          <a:prstGeom prst="rect">
            <a:avLst/>
          </a:prstGeom>
          <a:noFill/>
        </p:spPr>
      </p:pic>
      <p:sp>
        <p:nvSpPr>
          <p:cNvPr id="62" name="61 CuadroTexto"/>
          <p:cNvSpPr txBox="1"/>
          <p:nvPr/>
        </p:nvSpPr>
        <p:spPr>
          <a:xfrm>
            <a:off x="755576" y="0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Epicuro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419872" y="332656"/>
            <a:ext cx="2339752" cy="57606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Naturalismo</a:t>
            </a:r>
            <a:endParaRPr lang="es-ES" b="1" dirty="0"/>
          </a:p>
        </p:txBody>
      </p:sp>
      <p:sp>
        <p:nvSpPr>
          <p:cNvPr id="3" name="2 Rectángulo"/>
          <p:cNvSpPr/>
          <p:nvPr/>
        </p:nvSpPr>
        <p:spPr>
          <a:xfrm>
            <a:off x="3779912" y="1196752"/>
            <a:ext cx="1584176" cy="3600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Séneca.</a:t>
            </a:r>
            <a:endParaRPr lang="es-ES" b="1" dirty="0"/>
          </a:p>
        </p:txBody>
      </p:sp>
      <p:sp>
        <p:nvSpPr>
          <p:cNvPr id="5" name="4 Rectángulo redondeado"/>
          <p:cNvSpPr/>
          <p:nvPr/>
        </p:nvSpPr>
        <p:spPr>
          <a:xfrm>
            <a:off x="179512" y="1988840"/>
            <a:ext cx="1512168" cy="230425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Propone una vida natural, austera, sin riquezas materiales.</a:t>
            </a:r>
            <a:endParaRPr lang="es-ES" b="1" dirty="0"/>
          </a:p>
        </p:txBody>
      </p:sp>
      <p:sp>
        <p:nvSpPr>
          <p:cNvPr id="6" name="5 Rectángulo redondeado"/>
          <p:cNvSpPr/>
          <p:nvPr/>
        </p:nvSpPr>
        <p:spPr>
          <a:xfrm>
            <a:off x="1835696" y="1988840"/>
            <a:ext cx="1800200" cy="25922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Nos dice que las leyes inexorables de la naturaleza se imponen a la voluntad de los individuos.</a:t>
            </a:r>
            <a:endParaRPr lang="es-ES" b="1" dirty="0"/>
          </a:p>
        </p:txBody>
      </p:sp>
      <p:sp>
        <p:nvSpPr>
          <p:cNvPr id="7" name="6 Rectángulo redondeado"/>
          <p:cNvSpPr/>
          <p:nvPr/>
        </p:nvSpPr>
        <p:spPr>
          <a:xfrm>
            <a:off x="3779912" y="1988840"/>
            <a:ext cx="1512168" cy="10081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Hay dos tipos de individuos.</a:t>
            </a:r>
            <a:endParaRPr lang="es-ES" b="1" dirty="0"/>
          </a:p>
        </p:txBody>
      </p:sp>
      <p:cxnSp>
        <p:nvCxnSpPr>
          <p:cNvPr id="9" name="8 Conector recto"/>
          <p:cNvCxnSpPr/>
          <p:nvPr/>
        </p:nvCxnSpPr>
        <p:spPr>
          <a:xfrm>
            <a:off x="971600" y="1772816"/>
            <a:ext cx="648072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10 Rectángulo redondeado"/>
          <p:cNvSpPr/>
          <p:nvPr/>
        </p:nvSpPr>
        <p:spPr>
          <a:xfrm>
            <a:off x="2627784" y="4797152"/>
            <a:ext cx="1944216" cy="16288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Los que viven de acuerdo a la naturaleza, son sensatos y filósofos.</a:t>
            </a:r>
            <a:endParaRPr lang="es-ES" b="1" dirty="0"/>
          </a:p>
        </p:txBody>
      </p:sp>
      <p:sp>
        <p:nvSpPr>
          <p:cNvPr id="12" name="11 Rectángulo redondeado"/>
          <p:cNvSpPr/>
          <p:nvPr/>
        </p:nvSpPr>
        <p:spPr>
          <a:xfrm>
            <a:off x="4716016" y="4725144"/>
            <a:ext cx="2088232" cy="16288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Los que viven en contra de la naturaleza y se revelan inútilmente.</a:t>
            </a:r>
            <a:endParaRPr lang="es-ES" b="1" dirty="0"/>
          </a:p>
        </p:txBody>
      </p:sp>
      <p:cxnSp>
        <p:nvCxnSpPr>
          <p:cNvPr id="14" name="13 Conector recto de flecha"/>
          <p:cNvCxnSpPr>
            <a:endCxn id="5" idx="0"/>
          </p:cNvCxnSpPr>
          <p:nvPr/>
        </p:nvCxnSpPr>
        <p:spPr>
          <a:xfrm flipH="1">
            <a:off x="935596" y="1772816"/>
            <a:ext cx="36004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15 Conector recto de flecha"/>
          <p:cNvCxnSpPr/>
          <p:nvPr/>
        </p:nvCxnSpPr>
        <p:spPr>
          <a:xfrm flipH="1">
            <a:off x="2555776" y="1772816"/>
            <a:ext cx="36004" cy="2160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Conector recto de flecha"/>
          <p:cNvCxnSpPr>
            <a:stCxn id="3" idx="2"/>
            <a:endCxn id="7" idx="0"/>
          </p:cNvCxnSpPr>
          <p:nvPr/>
        </p:nvCxnSpPr>
        <p:spPr>
          <a:xfrm flipH="1">
            <a:off x="4535996" y="1556792"/>
            <a:ext cx="36004" cy="4320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/>
          <p:cNvCxnSpPr>
            <a:stCxn id="7" idx="2"/>
            <a:endCxn id="11" idx="0"/>
          </p:cNvCxnSpPr>
          <p:nvPr/>
        </p:nvCxnSpPr>
        <p:spPr>
          <a:xfrm flipH="1">
            <a:off x="3599892" y="2996952"/>
            <a:ext cx="936104" cy="18002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/>
          <p:cNvCxnSpPr>
            <a:stCxn id="7" idx="2"/>
            <a:endCxn id="12" idx="0"/>
          </p:cNvCxnSpPr>
          <p:nvPr/>
        </p:nvCxnSpPr>
        <p:spPr>
          <a:xfrm>
            <a:off x="4535996" y="2996952"/>
            <a:ext cx="1224136" cy="172819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24 Rectángulo redondeado"/>
          <p:cNvSpPr/>
          <p:nvPr/>
        </p:nvSpPr>
        <p:spPr>
          <a:xfrm>
            <a:off x="5868144" y="1772816"/>
            <a:ext cx="3024336" cy="136815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Todos los acontecimientos que se presentan, están determinados por la naturaleza.</a:t>
            </a:r>
            <a:endParaRPr lang="es-ES" b="1" dirty="0"/>
          </a:p>
        </p:txBody>
      </p:sp>
      <p:sp>
        <p:nvSpPr>
          <p:cNvPr id="26" name="25 Rectángulo redondeado"/>
          <p:cNvSpPr/>
          <p:nvPr/>
        </p:nvSpPr>
        <p:spPr>
          <a:xfrm>
            <a:off x="5940152" y="3573016"/>
            <a:ext cx="2952328" cy="10081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 naturaleza provee lo indispensable para la vida.</a:t>
            </a:r>
            <a:endParaRPr lang="es-ES" b="1" dirty="0"/>
          </a:p>
        </p:txBody>
      </p:sp>
      <p:cxnSp>
        <p:nvCxnSpPr>
          <p:cNvPr id="28" name="27 Conector recto de flecha"/>
          <p:cNvCxnSpPr>
            <a:stCxn id="4" idx="4"/>
            <a:endCxn id="3" idx="0"/>
          </p:cNvCxnSpPr>
          <p:nvPr/>
        </p:nvCxnSpPr>
        <p:spPr>
          <a:xfrm flipH="1">
            <a:off x="4572000" y="908720"/>
            <a:ext cx="17748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34 Conector recto de flecha"/>
          <p:cNvCxnSpPr>
            <a:endCxn id="25" idx="0"/>
          </p:cNvCxnSpPr>
          <p:nvPr/>
        </p:nvCxnSpPr>
        <p:spPr>
          <a:xfrm flipH="1">
            <a:off x="7380312" y="1772816"/>
            <a:ext cx="72008" cy="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/>
          <p:cNvCxnSpPr>
            <a:stCxn id="25" idx="2"/>
            <a:endCxn id="26" idx="0"/>
          </p:cNvCxnSpPr>
          <p:nvPr/>
        </p:nvCxnSpPr>
        <p:spPr>
          <a:xfrm>
            <a:off x="7380312" y="3140968"/>
            <a:ext cx="36004" cy="43204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" name="Picture 20" descr="http://3.bp.blogspot.com/--HNcBhd9BiI/UPzpnIW1fWI/AAAAAAAAB7Y/SXWUP3EVup0/s1600/6-lucius-annaeus-sene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3840" y="4841776"/>
            <a:ext cx="1440160" cy="2016224"/>
          </a:xfrm>
          <a:prstGeom prst="rect">
            <a:avLst/>
          </a:prstGeom>
          <a:noFill/>
        </p:spPr>
      </p:pic>
      <p:sp>
        <p:nvSpPr>
          <p:cNvPr id="47" name="46 CuadroTexto"/>
          <p:cNvSpPr txBox="1"/>
          <p:nvPr/>
        </p:nvSpPr>
        <p:spPr>
          <a:xfrm>
            <a:off x="8177069" y="6488668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Séneca</a:t>
            </a:r>
            <a:endParaRPr lang="es-E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203848" y="188640"/>
            <a:ext cx="2123728" cy="57606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Formalismo</a:t>
            </a:r>
            <a:endParaRPr lang="es-ES" b="1" dirty="0"/>
          </a:p>
        </p:txBody>
      </p:sp>
      <p:sp>
        <p:nvSpPr>
          <p:cNvPr id="3" name="2 Rectángulo"/>
          <p:cNvSpPr/>
          <p:nvPr/>
        </p:nvSpPr>
        <p:spPr>
          <a:xfrm>
            <a:off x="971600" y="1268760"/>
            <a:ext cx="1152128" cy="36004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Kant.</a:t>
            </a:r>
            <a:endParaRPr lang="es-ES" b="1" dirty="0"/>
          </a:p>
        </p:txBody>
      </p:sp>
      <p:sp>
        <p:nvSpPr>
          <p:cNvPr id="5" name="4 Rectángulo"/>
          <p:cNvSpPr/>
          <p:nvPr/>
        </p:nvSpPr>
        <p:spPr>
          <a:xfrm>
            <a:off x="3347864" y="1268760"/>
            <a:ext cx="1872208" cy="19442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 característica fundamental es que apela a la forma y la universalidad de la ley moral.</a:t>
            </a:r>
            <a:endParaRPr lang="es-ES" b="1" dirty="0"/>
          </a:p>
        </p:txBody>
      </p:sp>
      <p:sp>
        <p:nvSpPr>
          <p:cNvPr id="6" name="5 Rectángulo"/>
          <p:cNvSpPr/>
          <p:nvPr/>
        </p:nvSpPr>
        <p:spPr>
          <a:xfrm>
            <a:off x="5940152" y="1340768"/>
            <a:ext cx="1584176" cy="64807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Sánchez Vázquez.</a:t>
            </a:r>
            <a:endParaRPr lang="es-ES" b="1" dirty="0"/>
          </a:p>
        </p:txBody>
      </p:sp>
      <p:cxnSp>
        <p:nvCxnSpPr>
          <p:cNvPr id="8" name="7 Conector recto"/>
          <p:cNvCxnSpPr>
            <a:stCxn id="9" idx="2"/>
          </p:cNvCxnSpPr>
          <p:nvPr/>
        </p:nvCxnSpPr>
        <p:spPr>
          <a:xfrm flipV="1">
            <a:off x="1685898" y="1052736"/>
            <a:ext cx="5046342" cy="929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/>
          <p:nvPr/>
        </p:nvSpPr>
        <p:spPr>
          <a:xfrm>
            <a:off x="971600" y="692696"/>
            <a:ext cx="14285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Exponente.</a:t>
            </a:r>
            <a:endParaRPr lang="es-ES" b="1" dirty="0"/>
          </a:p>
        </p:txBody>
      </p:sp>
      <p:cxnSp>
        <p:nvCxnSpPr>
          <p:cNvPr id="11" name="10 Conector recto de flecha"/>
          <p:cNvCxnSpPr>
            <a:stCxn id="4" idx="4"/>
            <a:endCxn id="5" idx="0"/>
          </p:cNvCxnSpPr>
          <p:nvPr/>
        </p:nvCxnSpPr>
        <p:spPr>
          <a:xfrm>
            <a:off x="4265712" y="764704"/>
            <a:ext cx="18256" cy="504056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16 Rectángulo redondeado"/>
          <p:cNvSpPr/>
          <p:nvPr/>
        </p:nvSpPr>
        <p:spPr>
          <a:xfrm>
            <a:off x="0" y="2924944"/>
            <a:ext cx="1691680" cy="17281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El formalismo se apega a las reglas y leyes.</a:t>
            </a:r>
            <a:endParaRPr lang="es-ES" b="1" dirty="0"/>
          </a:p>
        </p:txBody>
      </p:sp>
      <p:sp>
        <p:nvSpPr>
          <p:cNvPr id="18" name="17 Rectángulo redondeado"/>
          <p:cNvSpPr/>
          <p:nvPr/>
        </p:nvSpPr>
        <p:spPr>
          <a:xfrm>
            <a:off x="1835696" y="2924944"/>
            <a:ext cx="1512168" cy="172819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Para Kant la forma es universal y no particular.</a:t>
            </a:r>
            <a:endParaRPr lang="es-ES" b="1" dirty="0"/>
          </a:p>
        </p:txBody>
      </p:sp>
      <p:sp>
        <p:nvSpPr>
          <p:cNvPr id="19" name="18 Rectángulo redondeado"/>
          <p:cNvSpPr/>
          <p:nvPr/>
        </p:nvSpPr>
        <p:spPr>
          <a:xfrm>
            <a:off x="3491880" y="3356992"/>
            <a:ext cx="2592288" cy="9361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Lo moralmente bueno es actuar con buena voluntad.</a:t>
            </a:r>
            <a:endParaRPr lang="es-ES" b="1" dirty="0"/>
          </a:p>
        </p:txBody>
      </p:sp>
      <p:sp>
        <p:nvSpPr>
          <p:cNvPr id="20" name="19 Rectángulo redondeado"/>
          <p:cNvSpPr/>
          <p:nvPr/>
        </p:nvSpPr>
        <p:spPr>
          <a:xfrm>
            <a:off x="3491880" y="4797152"/>
            <a:ext cx="2592288" cy="10081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La buena voluntad se apega a la ley universal del deber.</a:t>
            </a:r>
            <a:endParaRPr lang="es-ES" b="1" dirty="0"/>
          </a:p>
        </p:txBody>
      </p:sp>
      <p:sp>
        <p:nvSpPr>
          <p:cNvPr id="21" name="20 Rectángulo"/>
          <p:cNvSpPr/>
          <p:nvPr/>
        </p:nvSpPr>
        <p:spPr>
          <a:xfrm>
            <a:off x="179512" y="5345832"/>
            <a:ext cx="2808312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Si los individuos actúan bien, sus acciones se apoyaran en la buena voluntad, propiciando un bienestar social.</a:t>
            </a:r>
            <a:endParaRPr lang="es-ES" b="1" dirty="0"/>
          </a:p>
        </p:txBody>
      </p:sp>
      <p:sp>
        <p:nvSpPr>
          <p:cNvPr id="22" name="21 Rectángulo"/>
          <p:cNvSpPr/>
          <p:nvPr/>
        </p:nvSpPr>
        <p:spPr>
          <a:xfrm>
            <a:off x="6372200" y="5229200"/>
            <a:ext cx="2771800" cy="1628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Una acción pensada en interés u obligatoriedad se contradice con la ley del deber y la buena voluntad.</a:t>
            </a:r>
            <a:endParaRPr lang="es-ES" b="1" dirty="0"/>
          </a:p>
        </p:txBody>
      </p:sp>
      <p:cxnSp>
        <p:nvCxnSpPr>
          <p:cNvPr id="24" name="23 Conector recto de flecha"/>
          <p:cNvCxnSpPr>
            <a:stCxn id="3" idx="2"/>
            <a:endCxn id="18" idx="0"/>
          </p:cNvCxnSpPr>
          <p:nvPr/>
        </p:nvCxnSpPr>
        <p:spPr>
          <a:xfrm>
            <a:off x="1547664" y="1628800"/>
            <a:ext cx="1044116" cy="12961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Conector recto de flecha"/>
          <p:cNvCxnSpPr>
            <a:stCxn id="3" idx="2"/>
            <a:endCxn id="17" idx="0"/>
          </p:cNvCxnSpPr>
          <p:nvPr/>
        </p:nvCxnSpPr>
        <p:spPr>
          <a:xfrm flipH="1">
            <a:off x="845840" y="1628800"/>
            <a:ext cx="701824" cy="129614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 de flecha"/>
          <p:cNvCxnSpPr>
            <a:stCxn id="5" idx="2"/>
          </p:cNvCxnSpPr>
          <p:nvPr/>
        </p:nvCxnSpPr>
        <p:spPr>
          <a:xfrm>
            <a:off x="4283968" y="3212976"/>
            <a:ext cx="0" cy="1440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Conector recto de flecha"/>
          <p:cNvCxnSpPr>
            <a:stCxn id="19" idx="2"/>
            <a:endCxn id="20" idx="0"/>
          </p:cNvCxnSpPr>
          <p:nvPr/>
        </p:nvCxnSpPr>
        <p:spPr>
          <a:xfrm>
            <a:off x="4788024" y="4293096"/>
            <a:ext cx="0" cy="5040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/>
          <p:cNvCxnSpPr>
            <a:stCxn id="21" idx="3"/>
            <a:endCxn id="22" idx="1"/>
          </p:cNvCxnSpPr>
          <p:nvPr/>
        </p:nvCxnSpPr>
        <p:spPr>
          <a:xfrm flipV="1">
            <a:off x="2987824" y="6043600"/>
            <a:ext cx="3384376" cy="58316"/>
          </a:xfrm>
          <a:prstGeom prst="straightConnector1">
            <a:avLst/>
          </a:prstGeom>
          <a:ln w="1905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37 Conector recto"/>
          <p:cNvCxnSpPr>
            <a:endCxn id="20" idx="2"/>
          </p:cNvCxnSpPr>
          <p:nvPr/>
        </p:nvCxnSpPr>
        <p:spPr>
          <a:xfrm flipV="1">
            <a:off x="4788024" y="5805264"/>
            <a:ext cx="0" cy="28803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6695728" y="2492896"/>
            <a:ext cx="2448272" cy="259228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Nos dice que no basta con que un individuo cumpla sus promesas porque debe hacerlo, sino que debe cumplir convencido de ello.</a:t>
            </a:r>
            <a:endParaRPr lang="es-ES" b="1" dirty="0"/>
          </a:p>
        </p:txBody>
      </p:sp>
      <p:cxnSp>
        <p:nvCxnSpPr>
          <p:cNvPr id="47" name="46 Conector recto de flecha"/>
          <p:cNvCxnSpPr>
            <a:stCxn id="9" idx="2"/>
            <a:endCxn id="3" idx="0"/>
          </p:cNvCxnSpPr>
          <p:nvPr/>
        </p:nvCxnSpPr>
        <p:spPr>
          <a:xfrm flipH="1">
            <a:off x="1547664" y="1062028"/>
            <a:ext cx="138234" cy="2067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 de flecha"/>
          <p:cNvCxnSpPr>
            <a:endCxn id="6" idx="0"/>
          </p:cNvCxnSpPr>
          <p:nvPr/>
        </p:nvCxnSpPr>
        <p:spPr>
          <a:xfrm>
            <a:off x="6732240" y="1052736"/>
            <a:ext cx="0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12" descr="http://upload.wikimedia.org/wikipedia/commons/c/ce/Kant_Portra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0"/>
            <a:ext cx="1547664" cy="2046021"/>
          </a:xfrm>
          <a:prstGeom prst="rect">
            <a:avLst/>
          </a:prstGeom>
          <a:noFill/>
        </p:spPr>
      </p:pic>
      <p:cxnSp>
        <p:nvCxnSpPr>
          <p:cNvPr id="52" name="51 Conector recto de flecha"/>
          <p:cNvCxnSpPr>
            <a:stCxn id="6" idx="2"/>
            <a:endCxn id="45" idx="0"/>
          </p:cNvCxnSpPr>
          <p:nvPr/>
        </p:nvCxnSpPr>
        <p:spPr>
          <a:xfrm>
            <a:off x="6732240" y="1988840"/>
            <a:ext cx="1187624" cy="50405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Elipse"/>
          <p:cNvSpPr/>
          <p:nvPr/>
        </p:nvSpPr>
        <p:spPr>
          <a:xfrm>
            <a:off x="3419872" y="0"/>
            <a:ext cx="2051720" cy="7647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Utilitarismo</a:t>
            </a:r>
            <a:endParaRPr lang="es-ES" b="1" dirty="0"/>
          </a:p>
        </p:txBody>
      </p:sp>
      <p:sp>
        <p:nvSpPr>
          <p:cNvPr id="3" name="2 Rectángulo"/>
          <p:cNvSpPr/>
          <p:nvPr/>
        </p:nvSpPr>
        <p:spPr>
          <a:xfrm>
            <a:off x="323528" y="1340768"/>
            <a:ext cx="1296144" cy="72008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Jeremy Bentham</a:t>
            </a:r>
            <a:endParaRPr lang="es-ES" b="1" dirty="0"/>
          </a:p>
        </p:txBody>
      </p:sp>
      <p:pic>
        <p:nvPicPr>
          <p:cNvPr id="5" name="Picture 18" descr="http://img.tfd.com/WEAL/weal_02_img0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3609" y="3645024"/>
            <a:ext cx="1938799" cy="266429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11560" y="5805264"/>
            <a:ext cx="992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Jeremy</a:t>
            </a:r>
            <a:endParaRPr lang="es-ES" b="1" dirty="0"/>
          </a:p>
        </p:txBody>
      </p:sp>
      <p:sp>
        <p:nvSpPr>
          <p:cNvPr id="8" name="7 Rectángulo"/>
          <p:cNvSpPr/>
          <p:nvPr/>
        </p:nvSpPr>
        <p:spPr>
          <a:xfrm>
            <a:off x="1979712" y="1268760"/>
            <a:ext cx="1368152" cy="20162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Lo bueno es lo útil para la mayoría de los seres humanos</a:t>
            </a:r>
            <a:endParaRPr lang="es-ES" b="1" dirty="0"/>
          </a:p>
        </p:txBody>
      </p:sp>
      <p:sp>
        <p:nvSpPr>
          <p:cNvPr id="9" name="8 Rectángulo"/>
          <p:cNvSpPr/>
          <p:nvPr/>
        </p:nvSpPr>
        <p:spPr>
          <a:xfrm>
            <a:off x="4355976" y="1268760"/>
            <a:ext cx="1656184" cy="172819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El utilitarismo es una continuidad del hedonismo</a:t>
            </a:r>
            <a:endParaRPr lang="es-ES" b="1" dirty="0"/>
          </a:p>
        </p:txBody>
      </p:sp>
      <p:sp>
        <p:nvSpPr>
          <p:cNvPr id="10" name="9 Rectángulo"/>
          <p:cNvSpPr/>
          <p:nvPr/>
        </p:nvSpPr>
        <p:spPr>
          <a:xfrm>
            <a:off x="3275856" y="3284984"/>
            <a:ext cx="2952328" cy="223224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Su propósito es considerar que en la sociedad capitalista la felicidad se alcanza cuando las cosas útiles se extienden a la mayoría de los habitantes de una sociedad.</a:t>
            </a:r>
            <a:endParaRPr lang="es-ES" b="1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2699792" y="5849888"/>
            <a:ext cx="4032448" cy="100811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Al reconocer que el individuo es social, reconoce también que la felicidad depende de todos.</a:t>
            </a:r>
            <a:endParaRPr lang="es-ES" b="1" dirty="0"/>
          </a:p>
        </p:txBody>
      </p:sp>
      <p:sp>
        <p:nvSpPr>
          <p:cNvPr id="12" name="11 Rectángulo"/>
          <p:cNvSpPr/>
          <p:nvPr/>
        </p:nvSpPr>
        <p:spPr>
          <a:xfrm>
            <a:off x="7092280" y="1268760"/>
            <a:ext cx="1512168" cy="194421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El Doctor Sánchez Vázquez hace una </a:t>
            </a:r>
            <a:r>
              <a:rPr lang="es-ES" b="1" dirty="0" err="1" smtClean="0"/>
              <a:t>crìtica</a:t>
            </a:r>
            <a:r>
              <a:rPr lang="es-ES" b="1" dirty="0" smtClean="0"/>
              <a:t> severa al utilitarismo.</a:t>
            </a:r>
            <a:endParaRPr lang="es-ES" b="1" dirty="0"/>
          </a:p>
        </p:txBody>
      </p:sp>
      <p:cxnSp>
        <p:nvCxnSpPr>
          <p:cNvPr id="14" name="13 Conector recto de flecha"/>
          <p:cNvCxnSpPr>
            <a:stCxn id="9" idx="2"/>
            <a:endCxn id="10" idx="0"/>
          </p:cNvCxnSpPr>
          <p:nvPr/>
        </p:nvCxnSpPr>
        <p:spPr>
          <a:xfrm flipH="1">
            <a:off x="4752020" y="2996952"/>
            <a:ext cx="432048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"/>
          <p:cNvSpPr/>
          <p:nvPr/>
        </p:nvSpPr>
        <p:spPr>
          <a:xfrm>
            <a:off x="6516216" y="3501008"/>
            <a:ext cx="2627784" cy="18002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b="1" dirty="0" smtClean="0"/>
              <a:t>En una sociedad dividida en clases sociales, la felicidad de una persona depende de la infelicidad de otra.</a:t>
            </a:r>
            <a:endParaRPr lang="es-ES" b="1" dirty="0"/>
          </a:p>
        </p:txBody>
      </p:sp>
      <p:cxnSp>
        <p:nvCxnSpPr>
          <p:cNvPr id="17" name="16 Conector recto de flecha"/>
          <p:cNvCxnSpPr>
            <a:stCxn id="12" idx="2"/>
            <a:endCxn id="15" idx="0"/>
          </p:cNvCxnSpPr>
          <p:nvPr/>
        </p:nvCxnSpPr>
        <p:spPr>
          <a:xfrm flipH="1">
            <a:off x="7830108" y="3212976"/>
            <a:ext cx="18256" cy="28803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18 Conector recto de flecha"/>
          <p:cNvCxnSpPr>
            <a:stCxn id="10" idx="2"/>
            <a:endCxn id="11" idx="0"/>
          </p:cNvCxnSpPr>
          <p:nvPr/>
        </p:nvCxnSpPr>
        <p:spPr>
          <a:xfrm flipH="1">
            <a:off x="4716016" y="5517232"/>
            <a:ext cx="36004" cy="33265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>
            <a:off x="899592" y="980728"/>
            <a:ext cx="698477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22 Conector recto de flecha"/>
          <p:cNvCxnSpPr>
            <a:endCxn id="3" idx="0"/>
          </p:cNvCxnSpPr>
          <p:nvPr/>
        </p:nvCxnSpPr>
        <p:spPr>
          <a:xfrm>
            <a:off x="899592" y="980728"/>
            <a:ext cx="72008" cy="36004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 de flecha"/>
          <p:cNvCxnSpPr>
            <a:endCxn id="12" idx="0"/>
          </p:cNvCxnSpPr>
          <p:nvPr/>
        </p:nvCxnSpPr>
        <p:spPr>
          <a:xfrm flipH="1">
            <a:off x="7848364" y="980728"/>
            <a:ext cx="36004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/>
          <p:cNvCxnSpPr>
            <a:endCxn id="8" idx="0"/>
          </p:cNvCxnSpPr>
          <p:nvPr/>
        </p:nvCxnSpPr>
        <p:spPr>
          <a:xfrm flipH="1">
            <a:off x="2663788" y="980728"/>
            <a:ext cx="36004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/>
          <p:cNvCxnSpPr>
            <a:endCxn id="9" idx="0"/>
          </p:cNvCxnSpPr>
          <p:nvPr/>
        </p:nvCxnSpPr>
        <p:spPr>
          <a:xfrm>
            <a:off x="5076056" y="980728"/>
            <a:ext cx="108012" cy="28803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41 Conector recto"/>
          <p:cNvCxnSpPr>
            <a:stCxn id="4" idx="4"/>
          </p:cNvCxnSpPr>
          <p:nvPr/>
        </p:nvCxnSpPr>
        <p:spPr>
          <a:xfrm flipH="1">
            <a:off x="4427984" y="764704"/>
            <a:ext cx="17748" cy="21602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b="1" dirty="0" smtClean="0"/>
              <a:t>Referencia.</a:t>
            </a:r>
            <a:endParaRPr lang="es-ES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060848"/>
            <a:ext cx="7467600" cy="4065315"/>
          </a:xfrm>
        </p:spPr>
        <p:txBody>
          <a:bodyPr/>
          <a:lstStyle/>
          <a:p>
            <a:r>
              <a:rPr lang="es-ES" b="1" dirty="0" smtClean="0"/>
              <a:t>Piña, J., Chávez, M.(2011) “Ética y Valores” México: Patria.</a:t>
            </a:r>
            <a:endParaRPr lang="es-ES" b="1" dirty="0"/>
          </a:p>
        </p:txBody>
      </p:sp>
      <p:pic>
        <p:nvPicPr>
          <p:cNvPr id="1026" name="Picture 2" descr="C:\Documents and Settings\pc2\Configuración local\Archivos temporales de Internet\Content.IE5\MT87TEDI\MC9003110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3717032"/>
            <a:ext cx="2376264" cy="21747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écnico">
  <a:themeElements>
    <a:clrScheme name="Técnico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écnico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écnic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364</TotalTime>
  <Words>583</Words>
  <Application>Microsoft Office PowerPoint</Application>
  <PresentationFormat>Presentación en pantalla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Técnico</vt:lpstr>
      <vt:lpstr> Ética y Valores II. </vt:lpstr>
      <vt:lpstr>4.8 .- Conoce distintas concepciones del bien y de la vida buena.</vt:lpstr>
      <vt:lpstr>Justificación.</vt:lpstr>
      <vt:lpstr>Diapositiva 4</vt:lpstr>
      <vt:lpstr>Diapositiva 5</vt:lpstr>
      <vt:lpstr>Diapositiva 6</vt:lpstr>
      <vt:lpstr>Diapositiva 7</vt:lpstr>
      <vt:lpstr>Diapositiva 8</vt:lpstr>
      <vt:lpstr>Referencia.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Ética y Valores II.</dc:title>
  <dc:creator>Oscar</dc:creator>
  <cp:lastModifiedBy>usuario</cp:lastModifiedBy>
  <cp:revision>18</cp:revision>
  <dcterms:created xsi:type="dcterms:W3CDTF">2014-05-27T18:19:23Z</dcterms:created>
  <dcterms:modified xsi:type="dcterms:W3CDTF">2015-02-09T23:06:04Z</dcterms:modified>
</cp:coreProperties>
</file>