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70" r:id="rId2"/>
    <p:sldId id="256" r:id="rId3"/>
    <p:sldId id="257" r:id="rId4"/>
    <p:sldId id="258" r:id="rId5"/>
    <p:sldId id="259" r:id="rId6"/>
    <p:sldId id="260"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52" d="100"/>
          <a:sy n="52" d="100"/>
        </p:scale>
        <p:origin x="-744" y="-13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7/26/2016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7/26/2016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7/26/2016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7/26/2016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7/26/2016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7/26/2016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7/26/2016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7/26/2016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7/26/2016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493819" y="2923310"/>
            <a:ext cx="8290357" cy="3451407"/>
          </a:xfrm>
        </p:spPr>
        <p:txBody>
          <a:bodyPr>
            <a:normAutofit fontScale="92500" lnSpcReduction="20000"/>
          </a:bodyPr>
          <a:lstStyle/>
          <a:p>
            <a:pPr algn="just"/>
            <a:r>
              <a:rPr lang="en-US" sz="2400" b="1" dirty="0" err="1" smtClean="0"/>
              <a:t>Materia</a:t>
            </a:r>
            <a:r>
              <a:rPr lang="en-US" sz="2400" b="1" dirty="0" smtClean="0"/>
              <a:t>:   </a:t>
            </a:r>
            <a:r>
              <a:rPr lang="en-US" sz="2400" dirty="0" err="1" smtClean="0"/>
              <a:t>Derecho</a:t>
            </a:r>
            <a:endParaRPr lang="en-US" sz="2400" dirty="0" smtClean="0"/>
          </a:p>
          <a:p>
            <a:pPr algn="just"/>
            <a:endParaRPr lang="en-US" sz="2400" dirty="0" smtClean="0"/>
          </a:p>
          <a:p>
            <a:pPr algn="just"/>
            <a:r>
              <a:rPr lang="en-US" sz="2400" b="1" dirty="0" err="1" smtClean="0"/>
              <a:t>Semestre</a:t>
            </a:r>
            <a:r>
              <a:rPr lang="en-US" sz="2400" b="1" dirty="0" smtClean="0"/>
              <a:t>: </a:t>
            </a:r>
            <a:r>
              <a:rPr lang="en-US" sz="2400" b="1" dirty="0" err="1" smtClean="0"/>
              <a:t>quinto</a:t>
            </a:r>
            <a:r>
              <a:rPr lang="en-US" sz="2400" b="1" dirty="0" smtClean="0"/>
              <a:t> </a:t>
            </a:r>
            <a:endParaRPr lang="en-US" sz="2400" dirty="0"/>
          </a:p>
          <a:p>
            <a:pPr algn="just"/>
            <a:endParaRPr lang="en-US" sz="2400" dirty="0" smtClean="0"/>
          </a:p>
          <a:p>
            <a:pPr algn="just"/>
            <a:r>
              <a:rPr lang="en-US" sz="2400" b="1" dirty="0" err="1" smtClean="0"/>
              <a:t>Competencia</a:t>
            </a:r>
            <a:r>
              <a:rPr lang="en-US" sz="2400" b="1" dirty="0" smtClean="0"/>
              <a:t>:   </a:t>
            </a:r>
            <a:r>
              <a:rPr lang="en-US" sz="2400" dirty="0" err="1" smtClean="0"/>
              <a:t>conocer</a:t>
            </a:r>
            <a:r>
              <a:rPr lang="en-US" sz="2400" dirty="0" smtClean="0"/>
              <a:t> el </a:t>
            </a:r>
            <a:r>
              <a:rPr lang="en-US" sz="2400" dirty="0" err="1" smtClean="0"/>
              <a:t>origen</a:t>
            </a:r>
            <a:r>
              <a:rPr lang="en-US" sz="2400" dirty="0" smtClean="0"/>
              <a:t> y la </a:t>
            </a:r>
            <a:r>
              <a:rPr lang="en-US" sz="2400" dirty="0" err="1" smtClean="0"/>
              <a:t>importancia</a:t>
            </a:r>
            <a:r>
              <a:rPr lang="en-US" sz="2400" dirty="0" smtClean="0"/>
              <a:t> del </a:t>
            </a:r>
            <a:r>
              <a:rPr lang="en-US" sz="2400" dirty="0" err="1" smtClean="0"/>
              <a:t>Derecho</a:t>
            </a:r>
            <a:r>
              <a:rPr lang="en-US" sz="2400" dirty="0" smtClean="0"/>
              <a:t>.</a:t>
            </a:r>
          </a:p>
          <a:p>
            <a:pPr algn="just"/>
            <a:endParaRPr lang="en-US" sz="2400" dirty="0" smtClean="0"/>
          </a:p>
          <a:p>
            <a:pPr algn="just"/>
            <a:r>
              <a:rPr lang="en-US" sz="2400" b="1" dirty="0" err="1" smtClean="0"/>
              <a:t>Docente</a:t>
            </a:r>
            <a:r>
              <a:rPr lang="en-US" sz="2400" b="1" dirty="0" smtClean="0"/>
              <a:t>:   </a:t>
            </a:r>
            <a:r>
              <a:rPr lang="en-US" sz="2400" dirty="0" err="1" smtClean="0"/>
              <a:t>Lic.Abigail</a:t>
            </a:r>
            <a:r>
              <a:rPr lang="en-US" sz="2400" dirty="0" smtClean="0"/>
              <a:t> </a:t>
            </a:r>
            <a:r>
              <a:rPr lang="en-US" sz="2400" dirty="0" err="1" smtClean="0"/>
              <a:t>Curiel</a:t>
            </a:r>
            <a:r>
              <a:rPr lang="en-US" sz="2400" dirty="0" smtClean="0"/>
              <a:t>.</a:t>
            </a:r>
          </a:p>
          <a:p>
            <a:pPr algn="r"/>
            <a:r>
              <a:rPr lang="en-US" sz="1900" b="1" dirty="0" err="1" smtClean="0"/>
              <a:t>Septiembre</a:t>
            </a:r>
            <a:r>
              <a:rPr lang="en-US" sz="1900" b="1" dirty="0" smtClean="0"/>
              <a:t> de 2015</a:t>
            </a:r>
            <a:endParaRPr lang="es-MX" sz="1900" b="1" dirty="0"/>
          </a:p>
        </p:txBody>
      </p:sp>
      <p:pic>
        <p:nvPicPr>
          <p:cNvPr id="4" name="Imagen 3"/>
          <p:cNvPicPr>
            <a:picLocks noChangeAspect="1"/>
          </p:cNvPicPr>
          <p:nvPr/>
        </p:nvPicPr>
        <p:blipFill>
          <a:blip r:embed="rId2"/>
          <a:stretch>
            <a:fillRect/>
          </a:stretch>
        </p:blipFill>
        <p:spPr>
          <a:xfrm>
            <a:off x="664152" y="271896"/>
            <a:ext cx="3409084" cy="2553522"/>
          </a:xfrm>
          <a:prstGeom prst="rect">
            <a:avLst/>
          </a:prstGeom>
        </p:spPr>
      </p:pic>
    </p:spTree>
    <p:extLst>
      <p:ext uri="{BB962C8B-B14F-4D97-AF65-F5344CB8AC3E}">
        <p14:creationId xmlns:p14="http://schemas.microsoft.com/office/powerpoint/2010/main" val="3348476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MX" dirty="0" smtClean="0"/>
              <a:t>Origen e importancia del Derecho.</a:t>
            </a:r>
            <a:endParaRPr lang="es-MX" dirty="0"/>
          </a:p>
        </p:txBody>
      </p:sp>
    </p:spTree>
    <p:extLst>
      <p:ext uri="{BB962C8B-B14F-4D97-AF65-F5344CB8AC3E}">
        <p14:creationId xmlns:p14="http://schemas.microsoft.com/office/powerpoint/2010/main" val="1846779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O</a:t>
            </a:r>
            <a:r>
              <a:rPr lang="es-MX" dirty="0" smtClean="0"/>
              <a:t>rigen</a:t>
            </a:r>
            <a:endParaRPr lang="es-MX" dirty="0"/>
          </a:p>
        </p:txBody>
      </p:sp>
      <p:sp>
        <p:nvSpPr>
          <p:cNvPr id="3" name="Marcador de contenido 2"/>
          <p:cNvSpPr>
            <a:spLocks noGrp="1"/>
          </p:cNvSpPr>
          <p:nvPr>
            <p:ph idx="1"/>
          </p:nvPr>
        </p:nvSpPr>
        <p:spPr>
          <a:xfrm>
            <a:off x="1037503" y="1905000"/>
            <a:ext cx="5737370" cy="3777622"/>
          </a:xfrm>
        </p:spPr>
        <p:txBody>
          <a:bodyPr/>
          <a:lstStyle/>
          <a:p>
            <a:pPr algn="just"/>
            <a:r>
              <a:rPr lang="es-MX" dirty="0" smtClean="0"/>
              <a:t>El Derecho </a:t>
            </a:r>
            <a:r>
              <a:rPr lang="es-MX" dirty="0"/>
              <a:t>se basa en la necesidad impuesta por la condición social del ser humano. </a:t>
            </a:r>
            <a:endParaRPr lang="es-MX" dirty="0" smtClean="0"/>
          </a:p>
          <a:p>
            <a:pPr marL="0" indent="0" algn="just">
              <a:buNone/>
            </a:pPr>
            <a:endParaRPr lang="es-MX" dirty="0" smtClean="0"/>
          </a:p>
          <a:p>
            <a:pPr algn="just"/>
            <a:r>
              <a:rPr lang="es-MX" dirty="0" smtClean="0"/>
              <a:t>La </a:t>
            </a:r>
            <a:r>
              <a:rPr lang="es-MX" dirty="0"/>
              <a:t>palabra Derecho se originó en el vocablo latino “</a:t>
            </a:r>
            <a:r>
              <a:rPr lang="es-MX" dirty="0" err="1"/>
              <a:t>derectum</a:t>
            </a:r>
            <a:r>
              <a:rPr lang="es-MX" dirty="0"/>
              <a:t>” que significa recto, referido al fiel de la balanza, que mantiene en equilibrio a ambos platillos, tratando de lograr un equilibrio entre los derechos contrapuestos.</a:t>
            </a:r>
          </a:p>
          <a:p>
            <a:endParaRPr lang="es-MX" dirty="0"/>
          </a:p>
          <a:p>
            <a:endParaRPr lang="es-MX" dirty="0"/>
          </a:p>
        </p:txBody>
      </p:sp>
      <p:pic>
        <p:nvPicPr>
          <p:cNvPr id="4" name="Imagen 3"/>
          <p:cNvPicPr>
            <a:picLocks noChangeAspect="1"/>
          </p:cNvPicPr>
          <p:nvPr/>
        </p:nvPicPr>
        <p:blipFill>
          <a:blip r:embed="rId2"/>
          <a:stretch>
            <a:fillRect/>
          </a:stretch>
        </p:blipFill>
        <p:spPr>
          <a:xfrm>
            <a:off x="7548201" y="951773"/>
            <a:ext cx="3183082" cy="5684075"/>
          </a:xfrm>
          <a:prstGeom prst="rect">
            <a:avLst/>
          </a:prstGeom>
          <a:ln>
            <a:noFill/>
          </a:ln>
          <a:effectLst>
            <a:softEdge rad="112500"/>
          </a:effectLst>
        </p:spPr>
      </p:pic>
    </p:spTree>
    <p:extLst>
      <p:ext uri="{BB962C8B-B14F-4D97-AF65-F5344CB8AC3E}">
        <p14:creationId xmlns:p14="http://schemas.microsoft.com/office/powerpoint/2010/main" val="1527825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132012" y="554181"/>
            <a:ext cx="8915400" cy="3777622"/>
          </a:xfrm>
        </p:spPr>
        <p:txBody>
          <a:bodyPr>
            <a:normAutofit/>
          </a:bodyPr>
          <a:lstStyle/>
          <a:p>
            <a:pPr algn="just"/>
            <a:r>
              <a:rPr lang="es-MX" dirty="0"/>
              <a:t>En toda comunidad surgen conflictos, y las normas que conforman el Derecho tienen el objetivo de solucionarlos, por lo cual desde las más primitivas sociedades humanas se requirió de ellas, para establecer jerarquías, división de funciones, regulación de la vida sexual, resolución de disputas por bienes, etcétera, hasta consolidar modelos de Estado como por ejemplo, la protección de la protección privada en el capitalismo</a:t>
            </a:r>
            <a:r>
              <a:rPr lang="es-MX" dirty="0" smtClean="0"/>
              <a:t>.</a:t>
            </a:r>
          </a:p>
          <a:p>
            <a:pPr marL="0" indent="0" algn="just">
              <a:buNone/>
            </a:pPr>
            <a:endParaRPr lang="es-MX" dirty="0" smtClean="0"/>
          </a:p>
          <a:p>
            <a:pPr algn="just"/>
            <a:r>
              <a:rPr lang="es-MX" dirty="0"/>
              <a:t>El sistema de normas, incluye los usos, las costumbres, las normas morales, las religiosas, y las jurídicas, requiriéndose en este último caso, órganos públicos encargados de su elaboración, aplicación y sanción</a:t>
            </a:r>
          </a:p>
          <a:p>
            <a:endParaRPr lang="es-MX" dirty="0"/>
          </a:p>
          <a:p>
            <a:endParaRPr lang="es-MX" dirty="0"/>
          </a:p>
          <a:p>
            <a:endParaRPr lang="es-MX" dirty="0"/>
          </a:p>
          <a:p>
            <a:endParaRPr lang="es-MX" dirty="0"/>
          </a:p>
        </p:txBody>
      </p:sp>
      <p:pic>
        <p:nvPicPr>
          <p:cNvPr id="4" name="Imagen 3"/>
          <p:cNvPicPr>
            <a:picLocks noChangeAspect="1"/>
          </p:cNvPicPr>
          <p:nvPr/>
        </p:nvPicPr>
        <p:blipFill>
          <a:blip r:embed="rId2"/>
          <a:stretch>
            <a:fillRect/>
          </a:stretch>
        </p:blipFill>
        <p:spPr>
          <a:xfrm>
            <a:off x="2022764" y="3948112"/>
            <a:ext cx="3998912" cy="2538316"/>
          </a:xfrm>
          <a:prstGeom prst="rect">
            <a:avLst/>
          </a:prstGeom>
        </p:spPr>
      </p:pic>
      <p:pic>
        <p:nvPicPr>
          <p:cNvPr id="5" name="Imagen 4"/>
          <p:cNvPicPr>
            <a:picLocks noChangeAspect="1"/>
          </p:cNvPicPr>
          <p:nvPr/>
        </p:nvPicPr>
        <p:blipFill>
          <a:blip r:embed="rId3"/>
          <a:stretch>
            <a:fillRect/>
          </a:stretch>
        </p:blipFill>
        <p:spPr>
          <a:xfrm>
            <a:off x="7051964" y="3948112"/>
            <a:ext cx="3091727" cy="2453752"/>
          </a:xfrm>
          <a:prstGeom prst="rect">
            <a:avLst/>
          </a:prstGeom>
        </p:spPr>
      </p:pic>
    </p:spTree>
    <p:extLst>
      <p:ext uri="{BB962C8B-B14F-4D97-AF65-F5344CB8AC3E}">
        <p14:creationId xmlns:p14="http://schemas.microsoft.com/office/powerpoint/2010/main" val="1376619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454727" y="1565564"/>
            <a:ext cx="10049885" cy="4345658"/>
          </a:xfrm>
        </p:spPr>
        <p:txBody>
          <a:bodyPr/>
          <a:lstStyle/>
          <a:p>
            <a:pPr algn="just"/>
            <a:r>
              <a:rPr lang="es-MX" dirty="0"/>
              <a:t>Las primeras normas se transmitieron oralmente y conformaron el Derecho Consuetudinario, para luego plasmarse en leyes escritas más seguras con gran influencia de la religión, como las leyes de Moisés; y la moral (Ulpiano nombra verdaderos preceptos morales integrando el concepto de Derecho: Vivir en forma honesta, dar a cada cual lo que le corresponde y no producir daño a los demás).</a:t>
            </a:r>
          </a:p>
          <a:p>
            <a:pPr marL="0" indent="0">
              <a:buNone/>
            </a:pPr>
            <a:endParaRPr lang="es-MX" dirty="0"/>
          </a:p>
          <a:p>
            <a:endParaRPr lang="es-MX" dirty="0"/>
          </a:p>
        </p:txBody>
      </p:sp>
      <p:pic>
        <p:nvPicPr>
          <p:cNvPr id="4" name="Imagen 3"/>
          <p:cNvPicPr>
            <a:picLocks noChangeAspect="1"/>
          </p:cNvPicPr>
          <p:nvPr/>
        </p:nvPicPr>
        <p:blipFill>
          <a:blip r:embed="rId2"/>
          <a:stretch>
            <a:fillRect/>
          </a:stretch>
        </p:blipFill>
        <p:spPr>
          <a:xfrm>
            <a:off x="3307859" y="3288723"/>
            <a:ext cx="5643043" cy="3301372"/>
          </a:xfrm>
          <a:prstGeom prst="rect">
            <a:avLst/>
          </a:prstGeom>
        </p:spPr>
      </p:pic>
    </p:spTree>
    <p:extLst>
      <p:ext uri="{BB962C8B-B14F-4D97-AF65-F5344CB8AC3E}">
        <p14:creationId xmlns:p14="http://schemas.microsoft.com/office/powerpoint/2010/main" val="2407913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690255" y="900546"/>
            <a:ext cx="9814357" cy="4373367"/>
          </a:xfrm>
        </p:spPr>
        <p:txBody>
          <a:bodyPr>
            <a:normAutofit/>
          </a:bodyPr>
          <a:lstStyle/>
          <a:p>
            <a:pPr algn="just"/>
            <a:r>
              <a:rPr lang="es-MX" dirty="0"/>
              <a:t>Los primeros códigos de leyes pertenecen a los sumerios, con asombrosa sistematización. En Babilonia es especialmente importante por su antigüedad y por mostrar el extremo rigorismo, propio de una civilización antigua y vengativa, el Código de Hammurabi.</a:t>
            </a:r>
          </a:p>
          <a:p>
            <a:pPr algn="just"/>
            <a:endParaRPr lang="es-MX" dirty="0"/>
          </a:p>
          <a:p>
            <a:pPr algn="just"/>
            <a:r>
              <a:rPr lang="es-MX" dirty="0"/>
              <a:t>Sin embargo, será el Derecho Romano el que ofrezca una elaboración de normas de Derecho privado, tan evolucionada y progresiva, que es sin duda la gran fuente de los códigos civiles modernos.</a:t>
            </a:r>
          </a:p>
          <a:p>
            <a:endParaRPr lang="es-MX" dirty="0"/>
          </a:p>
        </p:txBody>
      </p:sp>
      <p:pic>
        <p:nvPicPr>
          <p:cNvPr id="4" name="Imagen 3"/>
          <p:cNvPicPr>
            <a:picLocks noChangeAspect="1"/>
          </p:cNvPicPr>
          <p:nvPr/>
        </p:nvPicPr>
        <p:blipFill>
          <a:blip r:embed="rId2"/>
          <a:stretch>
            <a:fillRect/>
          </a:stretch>
        </p:blipFill>
        <p:spPr>
          <a:xfrm>
            <a:off x="4031674" y="3734194"/>
            <a:ext cx="4613562" cy="2912106"/>
          </a:xfrm>
          <a:prstGeom prst="rect">
            <a:avLst/>
          </a:prstGeom>
          <a:ln>
            <a:noFill/>
          </a:ln>
          <a:effectLst>
            <a:softEdge rad="112500"/>
          </a:effectLst>
        </p:spPr>
      </p:pic>
    </p:spTree>
    <p:extLst>
      <p:ext uri="{BB962C8B-B14F-4D97-AF65-F5344CB8AC3E}">
        <p14:creationId xmlns:p14="http://schemas.microsoft.com/office/powerpoint/2010/main" val="1674898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Derecho Roma</a:t>
            </a:r>
            <a:endParaRPr lang="es-MX" dirty="0"/>
          </a:p>
        </p:txBody>
      </p:sp>
      <p:sp>
        <p:nvSpPr>
          <p:cNvPr id="3" name="Marcador de contenido 2"/>
          <p:cNvSpPr>
            <a:spLocks noGrp="1"/>
          </p:cNvSpPr>
          <p:nvPr>
            <p:ph idx="1"/>
          </p:nvPr>
        </p:nvSpPr>
        <p:spPr>
          <a:xfrm>
            <a:off x="2797030" y="1787236"/>
            <a:ext cx="8915400" cy="3777622"/>
          </a:xfrm>
        </p:spPr>
        <p:txBody>
          <a:bodyPr/>
          <a:lstStyle/>
          <a:p>
            <a:pPr algn="just"/>
            <a:r>
              <a:rPr lang="es-MX" dirty="0"/>
              <a:t> </a:t>
            </a:r>
            <a:r>
              <a:rPr lang="es-MX" dirty="0" smtClean="0"/>
              <a:t>Fuentes </a:t>
            </a:r>
            <a:r>
              <a:rPr lang="es-MX" dirty="0"/>
              <a:t>del </a:t>
            </a:r>
            <a:r>
              <a:rPr lang="es-MX" dirty="0" smtClean="0"/>
              <a:t>Derecho: Son </a:t>
            </a:r>
            <a:r>
              <a:rPr lang="es-MX" dirty="0"/>
              <a:t>los hechos que hacen que surjan normas obligatorias para todos los ciudadanos y/o habitantes de un lugar, debemos reconocer en la Antigua Roma, diferentes fuentes u orígenes de ellas, de acuerdo a su período histórico</a:t>
            </a:r>
            <a:r>
              <a:rPr lang="es-MX" dirty="0" smtClean="0"/>
              <a:t>.</a:t>
            </a:r>
          </a:p>
          <a:p>
            <a:pPr algn="just"/>
            <a:r>
              <a:rPr lang="es-MX" dirty="0"/>
              <a:t>Las primeras en aparecer y características de la época monárquica fueron las mores </a:t>
            </a:r>
            <a:r>
              <a:rPr lang="es-MX" dirty="0" err="1"/>
              <a:t>maiorum</a:t>
            </a:r>
            <a:r>
              <a:rPr lang="es-MX" dirty="0"/>
              <a:t>, que eran las costumbres de los antepasados, validadas por el uso reiterado y prolongado en el tiempo, que se transmitían oralmente.</a:t>
            </a:r>
          </a:p>
          <a:p>
            <a:endParaRPr lang="es-MX" dirty="0"/>
          </a:p>
          <a:p>
            <a:endParaRPr lang="es-MX" dirty="0"/>
          </a:p>
          <a:p>
            <a:endParaRPr lang="es-MX" dirty="0"/>
          </a:p>
          <a:p>
            <a:pPr marL="0" indent="0">
              <a:buNone/>
            </a:pPr>
            <a:endParaRPr lang="es-MX" dirty="0"/>
          </a:p>
        </p:txBody>
      </p:sp>
      <p:pic>
        <p:nvPicPr>
          <p:cNvPr id="4" name="Imagen 3"/>
          <p:cNvPicPr>
            <a:picLocks noChangeAspect="1"/>
          </p:cNvPicPr>
          <p:nvPr/>
        </p:nvPicPr>
        <p:blipFill>
          <a:blip r:embed="rId2"/>
          <a:stretch>
            <a:fillRect/>
          </a:stretch>
        </p:blipFill>
        <p:spPr>
          <a:xfrm>
            <a:off x="1302327" y="4280781"/>
            <a:ext cx="4156364" cy="2447203"/>
          </a:xfrm>
          <a:prstGeom prst="rect">
            <a:avLst/>
          </a:prstGeom>
          <a:ln>
            <a:noFill/>
          </a:ln>
          <a:effectLst>
            <a:softEdge rad="112500"/>
          </a:effectLst>
        </p:spPr>
      </p:pic>
    </p:spTree>
    <p:extLst>
      <p:ext uri="{BB962C8B-B14F-4D97-AF65-F5344CB8AC3E}">
        <p14:creationId xmlns:p14="http://schemas.microsoft.com/office/powerpoint/2010/main" val="34868795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043013" y="473191"/>
            <a:ext cx="9426430" cy="5800386"/>
          </a:xfrm>
        </p:spPr>
        <p:txBody>
          <a:bodyPr>
            <a:normAutofit/>
          </a:bodyPr>
          <a:lstStyle/>
          <a:p>
            <a:pPr algn="just"/>
            <a:r>
              <a:rPr lang="es-MX" dirty="0"/>
              <a:t>La primera ley escrita data de la época </a:t>
            </a:r>
            <a:r>
              <a:rPr lang="es-MX" dirty="0" smtClean="0"/>
              <a:t>republicana </a:t>
            </a:r>
            <a:r>
              <a:rPr lang="es-MX" dirty="0"/>
              <a:t>(450 a. C) y fue la Ley de las XII Tablas, gran conquista plebeya, pues a partir de entonces se evitaba la arbitrariedad al ser las leyes conocidas por todos y poder pedir su aplicación tanto patricios como plebeyos, pues hasta ese momento, solo los primeros podían tener acceso a ellas ya que estaban en poder de los Pontífices que no atendían consultas plebeyas. </a:t>
            </a:r>
            <a:endParaRPr lang="es-MX" dirty="0" smtClean="0"/>
          </a:p>
          <a:p>
            <a:pPr algn="just"/>
            <a:r>
              <a:rPr lang="es-MX" dirty="0" smtClean="0"/>
              <a:t>Los </a:t>
            </a:r>
            <a:r>
              <a:rPr lang="es-MX" dirty="0"/>
              <a:t>pontífices eran los encargados de interpretar las normas haciendo nacer una fuente importante de Derecho, la jurisprudencia, Con la llegada de los plebeyos al Pontificado Máximo, y la publicación de las fórmulas secretas la labor de los jurisconsultos creció, y fue fuente del Derecho en el Imperio, cuando Augusto les otorgó a algunos juristas el </a:t>
            </a:r>
            <a:r>
              <a:rPr lang="es-MX" dirty="0" err="1"/>
              <a:t>ius</a:t>
            </a:r>
            <a:r>
              <a:rPr lang="es-MX" dirty="0"/>
              <a:t> </a:t>
            </a:r>
            <a:r>
              <a:rPr lang="es-MX" dirty="0" err="1"/>
              <a:t>publice</a:t>
            </a:r>
            <a:r>
              <a:rPr lang="es-MX" dirty="0"/>
              <a:t> </a:t>
            </a:r>
            <a:r>
              <a:rPr lang="es-MX" dirty="0" err="1"/>
              <a:t>respondendi</a:t>
            </a:r>
            <a:r>
              <a:rPr lang="es-MX" dirty="0"/>
              <a:t>.</a:t>
            </a:r>
          </a:p>
          <a:p>
            <a:endParaRPr lang="es-MX" dirty="0"/>
          </a:p>
          <a:p>
            <a:endParaRPr lang="es-MX" dirty="0"/>
          </a:p>
        </p:txBody>
      </p:sp>
      <p:pic>
        <p:nvPicPr>
          <p:cNvPr id="4" name="Imagen 3"/>
          <p:cNvPicPr>
            <a:picLocks noChangeAspect="1"/>
          </p:cNvPicPr>
          <p:nvPr/>
        </p:nvPicPr>
        <p:blipFill>
          <a:blip r:embed="rId2"/>
          <a:stretch>
            <a:fillRect/>
          </a:stretch>
        </p:blipFill>
        <p:spPr>
          <a:xfrm>
            <a:off x="4281054" y="3773512"/>
            <a:ext cx="4133850" cy="3084488"/>
          </a:xfrm>
          <a:prstGeom prst="rect">
            <a:avLst/>
          </a:prstGeom>
        </p:spPr>
      </p:pic>
    </p:spTree>
    <p:extLst>
      <p:ext uri="{BB962C8B-B14F-4D97-AF65-F5344CB8AC3E}">
        <p14:creationId xmlns:p14="http://schemas.microsoft.com/office/powerpoint/2010/main" val="1296185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510145" y="624110"/>
            <a:ext cx="9107776" cy="4751454"/>
          </a:xfrm>
        </p:spPr>
        <p:txBody>
          <a:bodyPr>
            <a:normAutofit fontScale="92500" lnSpcReduction="10000"/>
          </a:bodyPr>
          <a:lstStyle/>
          <a:p>
            <a:pPr algn="just"/>
            <a:r>
              <a:rPr lang="es-MX" dirty="0"/>
              <a:t>Si hubo leyes escritas durante la Monarquía, es discutido: se trataría de las leyes regias, que habrían votado los comicios </a:t>
            </a:r>
            <a:r>
              <a:rPr lang="es-MX" dirty="0" err="1"/>
              <a:t>curiados</a:t>
            </a:r>
            <a:r>
              <a:rPr lang="es-MX" dirty="0"/>
              <a:t> a propuesta del Rey. De su existencia dan cuenta </a:t>
            </a:r>
            <a:r>
              <a:rPr lang="es-MX" dirty="0" err="1"/>
              <a:t>Plutarcio</a:t>
            </a:r>
            <a:r>
              <a:rPr lang="es-MX" dirty="0"/>
              <a:t> que sostiene que Rómulo fue quien propuso e hizo votar una ley sobre repudiación de la mujer que había ofendido a su suegra y también </a:t>
            </a:r>
            <a:r>
              <a:rPr lang="es-MX" dirty="0" err="1"/>
              <a:t>Pomponio</a:t>
            </a:r>
            <a:r>
              <a:rPr lang="es-MX" dirty="0"/>
              <a:t>, quien sostuvo que las leyes regias habrían sido recopiladas, en un total de catorce, por el pontífice Sexto </a:t>
            </a:r>
            <a:r>
              <a:rPr lang="es-MX" dirty="0" err="1"/>
              <a:t>Papirio</a:t>
            </a:r>
            <a:r>
              <a:rPr lang="es-MX" dirty="0"/>
              <a:t>, originando el </a:t>
            </a:r>
            <a:r>
              <a:rPr lang="es-MX" dirty="0" err="1"/>
              <a:t>ius</a:t>
            </a:r>
            <a:r>
              <a:rPr lang="es-MX" dirty="0"/>
              <a:t> </a:t>
            </a:r>
            <a:r>
              <a:rPr lang="es-MX" dirty="0" err="1"/>
              <a:t>Papirianum</a:t>
            </a:r>
            <a:r>
              <a:rPr lang="es-MX" dirty="0"/>
              <a:t>.</a:t>
            </a:r>
          </a:p>
          <a:p>
            <a:pPr algn="just"/>
            <a:endParaRPr lang="es-MX" dirty="0"/>
          </a:p>
          <a:p>
            <a:pPr algn="just"/>
            <a:r>
              <a:rPr lang="es-MX" dirty="0"/>
              <a:t>Con los comicios </a:t>
            </a:r>
            <a:r>
              <a:rPr lang="es-MX" dirty="0" err="1"/>
              <a:t>centuriados</a:t>
            </a:r>
            <a:r>
              <a:rPr lang="es-MX" dirty="0"/>
              <a:t> de la República surgen las leyes comiciales, donde el </a:t>
            </a:r>
            <a:r>
              <a:rPr lang="es-MX" dirty="0" err="1"/>
              <a:t>populus</a:t>
            </a:r>
            <a:r>
              <a:rPr lang="es-MX" dirty="0"/>
              <a:t> a propuesta de un magistrado vota las leyes (ley </a:t>
            </a:r>
            <a:r>
              <a:rPr lang="es-MX" dirty="0" err="1"/>
              <a:t>rogata</a:t>
            </a:r>
            <a:r>
              <a:rPr lang="es-MX" dirty="0"/>
              <a:t>). Las leyes dadas eran la que el propio magistrado sancionaba por tener una delegación del pueblo.</a:t>
            </a:r>
          </a:p>
          <a:p>
            <a:pPr algn="just"/>
            <a:endParaRPr lang="es-MX" dirty="0"/>
          </a:p>
          <a:p>
            <a:pPr algn="just"/>
            <a:r>
              <a:rPr lang="es-MX" dirty="0"/>
              <a:t>En el año 494 a. C se creó el Tribunado de la Plebe, siendo los tribunos los funcionarios encargados de proponer las leyes que votaban los plebeyos y a ellos </a:t>
            </a:r>
            <a:r>
              <a:rPr lang="es-MX" dirty="0" smtClean="0"/>
              <a:t>solos </a:t>
            </a:r>
            <a:r>
              <a:rPr lang="es-MX" dirty="0"/>
              <a:t>regía. Eran los plebiscitos, que a partir de la Ley Hortensia, del año 287 a. C, fue también obligatoria para los patricios.</a:t>
            </a:r>
          </a:p>
          <a:p>
            <a:endParaRPr lang="es-MX" dirty="0"/>
          </a:p>
          <a:p>
            <a:endParaRPr lang="es-MX" dirty="0"/>
          </a:p>
        </p:txBody>
      </p:sp>
    </p:spTree>
    <p:extLst>
      <p:ext uri="{BB962C8B-B14F-4D97-AF65-F5344CB8AC3E}">
        <p14:creationId xmlns:p14="http://schemas.microsoft.com/office/powerpoint/2010/main" val="27921674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Derecho Francia</a:t>
            </a:r>
            <a:endParaRPr lang="es-MX" dirty="0"/>
          </a:p>
        </p:txBody>
      </p:sp>
      <p:sp>
        <p:nvSpPr>
          <p:cNvPr id="3" name="Marcador de contenido 2"/>
          <p:cNvSpPr>
            <a:spLocks noGrp="1"/>
          </p:cNvSpPr>
          <p:nvPr>
            <p:ph idx="1"/>
          </p:nvPr>
        </p:nvSpPr>
        <p:spPr>
          <a:xfrm>
            <a:off x="1136074" y="2133599"/>
            <a:ext cx="6802582" cy="4281055"/>
          </a:xfrm>
        </p:spPr>
        <p:txBody>
          <a:bodyPr>
            <a:normAutofit fontScale="92500"/>
          </a:bodyPr>
          <a:lstStyle/>
          <a:p>
            <a:pPr algn="just"/>
            <a:r>
              <a:rPr lang="es-MX" dirty="0"/>
              <a:t>Desaparecida la dominación romana, Inglaterra fue invadida por los </a:t>
            </a:r>
            <a:r>
              <a:rPr lang="es-MX" dirty="0" smtClean="0"/>
              <a:t>anglos y </a:t>
            </a:r>
            <a:r>
              <a:rPr lang="es-MX" dirty="0"/>
              <a:t>sajones </a:t>
            </a:r>
            <a:r>
              <a:rPr lang="es-MX" dirty="0"/>
              <a:t>j</a:t>
            </a:r>
            <a:r>
              <a:rPr lang="es-MX" dirty="0" smtClean="0"/>
              <a:t>untos</a:t>
            </a:r>
            <a:r>
              <a:rPr lang="es-MX" dirty="0"/>
              <a:t>. Más que invasiones, éstas fueron verdaderas migraciones de pueblos enteros que trajeron sus instituciones y convivieron de acuerdo a sus costumbres y tradiciones germánicas</a:t>
            </a:r>
            <a:r>
              <a:rPr lang="es-MX" dirty="0" smtClean="0"/>
              <a:t>.</a:t>
            </a:r>
          </a:p>
          <a:p>
            <a:pPr algn="just"/>
            <a:r>
              <a:rPr lang="es-MX" dirty="0"/>
              <a:t>A finales del siglo VIII, los vikingos invadieron las costas de Inglaterra; eran llamados daneses por los ingleses y tenían un ejército bien organizado que logró dominar el reino.</a:t>
            </a:r>
          </a:p>
          <a:p>
            <a:pPr algn="just"/>
            <a:r>
              <a:rPr lang="es-MX" dirty="0"/>
              <a:t>El monarca Alfredo el Grande, al vencer a los invasores y establecer la paz, dividió su reino en condados o </a:t>
            </a:r>
            <a:r>
              <a:rPr lang="es-MX" dirty="0" err="1"/>
              <a:t>shires</a:t>
            </a:r>
            <a:r>
              <a:rPr lang="es-MX" dirty="0"/>
              <a:t>. En cada uno de ellos estableció la Corte del </a:t>
            </a:r>
            <a:r>
              <a:rPr lang="es-MX" dirty="0" err="1"/>
              <a:t>Shire</a:t>
            </a:r>
            <a:r>
              <a:rPr lang="es-MX" dirty="0"/>
              <a:t>, que tenía toda clase de funciones gubernativas, y se crearon los tribunales del condado (County </a:t>
            </a:r>
            <a:r>
              <a:rPr lang="es-MX" dirty="0" err="1"/>
              <a:t>court</a:t>
            </a:r>
            <a:r>
              <a:rPr lang="es-MX" dirty="0"/>
              <a:t>), integrados por hombres libres de cada condado. </a:t>
            </a:r>
          </a:p>
        </p:txBody>
      </p:sp>
      <p:pic>
        <p:nvPicPr>
          <p:cNvPr id="4" name="Imagen 3"/>
          <p:cNvPicPr>
            <a:picLocks noChangeAspect="1"/>
          </p:cNvPicPr>
          <p:nvPr/>
        </p:nvPicPr>
        <p:blipFill>
          <a:blip r:embed="rId2"/>
          <a:stretch>
            <a:fillRect/>
          </a:stretch>
        </p:blipFill>
        <p:spPr>
          <a:xfrm>
            <a:off x="8305540" y="1122218"/>
            <a:ext cx="3199072" cy="4943908"/>
          </a:xfrm>
          <a:prstGeom prst="rect">
            <a:avLst/>
          </a:prstGeom>
        </p:spPr>
      </p:pic>
    </p:spTree>
    <p:extLst>
      <p:ext uri="{BB962C8B-B14F-4D97-AF65-F5344CB8AC3E}">
        <p14:creationId xmlns:p14="http://schemas.microsoft.com/office/powerpoint/2010/main" val="3152985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870364" y="1905000"/>
            <a:ext cx="9634248" cy="5107658"/>
          </a:xfrm>
        </p:spPr>
        <p:txBody>
          <a:bodyPr>
            <a:normAutofit/>
          </a:bodyPr>
          <a:lstStyle/>
          <a:p>
            <a:pPr algn="just"/>
            <a:r>
              <a:rPr lang="es-MX" sz="2000" dirty="0"/>
              <a:t>En la administración de justicia que se impartía era consuetudinario y los juzgadores lo utilizaban para obtener certeza de los hechos dudosos, los juicios de Dios u ordalías, como por ejemplo: el juramento, la prueba del hierro candente, del agua fría, y el duelo entre los litigantes</a:t>
            </a:r>
            <a:r>
              <a:rPr lang="es-MX" sz="2000" dirty="0" smtClean="0"/>
              <a:t>.</a:t>
            </a:r>
          </a:p>
          <a:p>
            <a:pPr marL="0" indent="0" algn="just">
              <a:buNone/>
            </a:pPr>
            <a:endParaRPr lang="es-MX" sz="2000" dirty="0"/>
          </a:p>
          <a:p>
            <a:pPr algn="just"/>
            <a:r>
              <a:rPr lang="es-MX" sz="2000" dirty="0"/>
              <a:t>Las atribuciones judiciales de la Curia del Rey adoptaron formas más institucionales con la creación de tres cortes reales que no dependían de la presencia física del monarca para el ejercicio de su labor, conocido posteriormente como </a:t>
            </a:r>
            <a:r>
              <a:rPr lang="es-MX" sz="2000" dirty="0" err="1"/>
              <a:t>Common</a:t>
            </a:r>
            <a:r>
              <a:rPr lang="es-MX" sz="2000" dirty="0"/>
              <a:t> </a:t>
            </a:r>
            <a:r>
              <a:rPr lang="es-MX" sz="2000" dirty="0" err="1"/>
              <a:t>law</a:t>
            </a:r>
            <a:r>
              <a:rPr lang="es-MX" sz="2000" dirty="0"/>
              <a:t> o derecho común, para distinguirlo del derecho local de los condados</a:t>
            </a:r>
            <a:r>
              <a:rPr lang="es-MX" sz="2000" dirty="0" smtClean="0"/>
              <a:t>.</a:t>
            </a:r>
            <a:endParaRPr lang="es-MX" sz="2000" dirty="0"/>
          </a:p>
        </p:txBody>
      </p:sp>
    </p:spTree>
    <p:extLst>
      <p:ext uri="{BB962C8B-B14F-4D97-AF65-F5344CB8AC3E}">
        <p14:creationId xmlns:p14="http://schemas.microsoft.com/office/powerpoint/2010/main" val="1949532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649085" y="526474"/>
            <a:ext cx="7855527" cy="5929745"/>
          </a:xfrm>
        </p:spPr>
        <p:txBody>
          <a:bodyPr>
            <a:normAutofit/>
          </a:bodyPr>
          <a:lstStyle/>
          <a:p>
            <a:pPr algn="just"/>
            <a:r>
              <a:rPr lang="es-MX" sz="2000" dirty="0"/>
              <a:t>Estas cortes reales de excepción eran: la Corte del Tesoro (</a:t>
            </a:r>
            <a:r>
              <a:rPr lang="es-MX" sz="2000" dirty="0" err="1"/>
              <a:t>Court</a:t>
            </a:r>
            <a:r>
              <a:rPr lang="es-MX" sz="2000" dirty="0"/>
              <a:t> of </a:t>
            </a:r>
            <a:r>
              <a:rPr lang="es-MX" sz="2000" dirty="0" err="1"/>
              <a:t>Exchequer</a:t>
            </a:r>
            <a:r>
              <a:rPr lang="es-MX" sz="2000" dirty="0"/>
              <a:t>) con una amplia jurisdicción inicial que luego se limitó a litigios fiscales; la Corte de las Causas Comunes (</a:t>
            </a:r>
            <a:r>
              <a:rPr lang="es-MX" sz="2000" dirty="0" err="1"/>
              <a:t>Court</a:t>
            </a:r>
            <a:r>
              <a:rPr lang="es-MX" sz="2000" dirty="0"/>
              <a:t> of </a:t>
            </a:r>
            <a:r>
              <a:rPr lang="es-MX" sz="2000" dirty="0" err="1"/>
              <a:t>Common</a:t>
            </a:r>
            <a:r>
              <a:rPr lang="es-MX" sz="2000" dirty="0"/>
              <a:t> </a:t>
            </a:r>
            <a:r>
              <a:rPr lang="es-MX" sz="2000" dirty="0" err="1"/>
              <a:t>Pleas</a:t>
            </a:r>
            <a:r>
              <a:rPr lang="es-MX" sz="2000" dirty="0"/>
              <a:t>), la cual atendía </a:t>
            </a:r>
            <a:r>
              <a:rPr lang="es-MX" sz="2000" dirty="0" smtClean="0"/>
              <a:t>asuntos </a:t>
            </a:r>
            <a:r>
              <a:rPr lang="es-MX" sz="2000" dirty="0"/>
              <a:t>de deudas civiles y reclamos de contratos relacionados con propiedad inmueble; y el Tribunal del Rey (</a:t>
            </a:r>
            <a:r>
              <a:rPr lang="es-MX" sz="2000" dirty="0" err="1"/>
              <a:t>King´s</a:t>
            </a:r>
            <a:r>
              <a:rPr lang="es-MX" sz="2000" dirty="0"/>
              <a:t> </a:t>
            </a:r>
            <a:r>
              <a:rPr lang="es-MX" sz="2000" dirty="0" err="1"/>
              <a:t>Bench</a:t>
            </a:r>
            <a:r>
              <a:rPr lang="es-MX" sz="2000" dirty="0"/>
              <a:t>), con jurisdicción sobre asuntos que atañían directamente al rey o afectaban a su corona, especialmente en materia penal.</a:t>
            </a:r>
          </a:p>
          <a:p>
            <a:pPr algn="just"/>
            <a:r>
              <a:rPr lang="es-MX" sz="2000" dirty="0"/>
              <a:t>La actividad de las cortes reales se fundaba en un sistema de mandatos judiciales conocidos como </a:t>
            </a:r>
            <a:r>
              <a:rPr lang="es-MX" sz="2000" dirty="0" err="1"/>
              <a:t>writs</a:t>
            </a:r>
            <a:r>
              <a:rPr lang="es-MX" sz="2000" dirty="0"/>
              <a:t>, el cual limitaba la impartición de justicia, dado que no era reconocido un derecho o una sanción si no existía disponible un </a:t>
            </a:r>
            <a:r>
              <a:rPr lang="es-MX" sz="2000" dirty="0" err="1"/>
              <a:t>writ</a:t>
            </a:r>
            <a:r>
              <a:rPr lang="es-MX" sz="2000" dirty="0"/>
              <a:t> expreso para el caso.</a:t>
            </a:r>
          </a:p>
          <a:p>
            <a:pPr algn="just"/>
            <a:r>
              <a:rPr lang="es-MX" sz="2000" dirty="0"/>
              <a:t>El carácter real de las cortes confería a los mandatos la naturaleza de órdenes provenientes del propio rey, sin cuya autorización teórica simbolizaba en el </a:t>
            </a:r>
            <a:r>
              <a:rPr lang="es-MX" sz="2000" dirty="0" err="1"/>
              <a:t>writ</a:t>
            </a:r>
            <a:r>
              <a:rPr lang="es-MX" sz="2000" dirty="0"/>
              <a:t> que ningún juzgador daría entrada a un asunto. </a:t>
            </a:r>
          </a:p>
        </p:txBody>
      </p:sp>
      <p:pic>
        <p:nvPicPr>
          <p:cNvPr id="4" name="Imagen 3"/>
          <p:cNvPicPr>
            <a:picLocks noChangeAspect="1"/>
          </p:cNvPicPr>
          <p:nvPr/>
        </p:nvPicPr>
        <p:blipFill>
          <a:blip r:embed="rId2"/>
          <a:stretch>
            <a:fillRect/>
          </a:stretch>
        </p:blipFill>
        <p:spPr>
          <a:xfrm>
            <a:off x="315191" y="2034021"/>
            <a:ext cx="3065318" cy="2914650"/>
          </a:xfrm>
          <a:prstGeom prst="rect">
            <a:avLst/>
          </a:prstGeom>
        </p:spPr>
      </p:pic>
    </p:spTree>
    <p:extLst>
      <p:ext uri="{BB962C8B-B14F-4D97-AF65-F5344CB8AC3E}">
        <p14:creationId xmlns:p14="http://schemas.microsoft.com/office/powerpoint/2010/main" val="571114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648691" y="1634836"/>
            <a:ext cx="9855921" cy="4276386"/>
          </a:xfrm>
        </p:spPr>
        <p:txBody>
          <a:bodyPr/>
          <a:lstStyle/>
          <a:p>
            <a:pPr algn="just"/>
            <a:r>
              <a:rPr lang="es-MX" dirty="0"/>
              <a:t>Dicha </a:t>
            </a:r>
            <a:r>
              <a:rPr lang="es-MX" dirty="0" smtClean="0"/>
              <a:t>acción </a:t>
            </a:r>
            <a:r>
              <a:rPr lang="es-MX" dirty="0"/>
              <a:t>desarrolló un principio jurídico muy característico de la familia del </a:t>
            </a:r>
            <a:r>
              <a:rPr lang="es-MX" dirty="0" err="1"/>
              <a:t>common</a:t>
            </a:r>
            <a:r>
              <a:rPr lang="es-MX" dirty="0"/>
              <a:t> </a:t>
            </a:r>
            <a:r>
              <a:rPr lang="es-MX" dirty="0" err="1"/>
              <a:t>law</a:t>
            </a:r>
            <a:r>
              <a:rPr lang="es-MX" dirty="0"/>
              <a:t>, según el cual las formas adjetivas preceden a los derechos sustantivos (remedies precede </a:t>
            </a:r>
            <a:r>
              <a:rPr lang="es-MX" dirty="0" err="1"/>
              <a:t>rights</a:t>
            </a:r>
            <a:r>
              <a:rPr lang="es-MX" dirty="0"/>
              <a:t>), por lo que éstos quedan indefensos en caso de inexistencia de las primeras</a:t>
            </a:r>
            <a:r>
              <a:rPr lang="es-MX" dirty="0" smtClean="0"/>
              <a:t>.</a:t>
            </a:r>
          </a:p>
          <a:p>
            <a:pPr marL="0" indent="0" algn="just">
              <a:buNone/>
            </a:pPr>
            <a:endParaRPr lang="es-MX" dirty="0"/>
          </a:p>
          <a:p>
            <a:pPr algn="just"/>
            <a:r>
              <a:rPr lang="es-MX" dirty="0"/>
              <a:t>A efecto de dar cierta flexibilidad a un sistema tan rígido se optó por tres soluciones prácticas, la primera era incrementar el número de </a:t>
            </a:r>
            <a:r>
              <a:rPr lang="es-MX" dirty="0" err="1"/>
              <a:t>writs</a:t>
            </a:r>
            <a:r>
              <a:rPr lang="es-MX" dirty="0"/>
              <a:t> disponibles, con la restricción de emular y no de contradecir a los ya existentes; la segunda era crear ficciones jurídicas en los casos concretos, y, finalmente, la tercera era que el conocimiento del caso por parte de un juez, en atención a las circunstancias particulares del asunto, lo que se denominó acciones sobre el caso (</a:t>
            </a:r>
            <a:r>
              <a:rPr lang="es-MX" dirty="0" err="1"/>
              <a:t>actions</a:t>
            </a:r>
            <a:r>
              <a:rPr lang="es-MX" dirty="0"/>
              <a:t> </a:t>
            </a:r>
            <a:r>
              <a:rPr lang="es-MX" dirty="0" err="1"/>
              <a:t>on</a:t>
            </a:r>
            <a:r>
              <a:rPr lang="es-MX" dirty="0"/>
              <a:t> </a:t>
            </a:r>
            <a:r>
              <a:rPr lang="es-MX" dirty="0" err="1"/>
              <a:t>the</a:t>
            </a:r>
            <a:r>
              <a:rPr lang="es-MX" dirty="0"/>
              <a:t> case).</a:t>
            </a:r>
          </a:p>
          <a:p>
            <a:endParaRPr lang="es-MX" dirty="0"/>
          </a:p>
        </p:txBody>
      </p:sp>
    </p:spTree>
    <p:extLst>
      <p:ext uri="{BB962C8B-B14F-4D97-AF65-F5344CB8AC3E}">
        <p14:creationId xmlns:p14="http://schemas.microsoft.com/office/powerpoint/2010/main" val="3736100838"/>
      </p:ext>
    </p:extLst>
  </p:cSld>
  <p:clrMapOvr>
    <a:masterClrMapping/>
  </p:clrMapOvr>
</p:sld>
</file>

<file path=ppt/theme/theme1.xml><?xml version="1.0" encoding="utf-8"?>
<a:theme xmlns:a="http://schemas.openxmlformats.org/drawingml/2006/main" name="Espiral">
  <a:themeElements>
    <a:clrScheme name="Wisp">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Wisp" id="{7CB32D59-10C0-40DD-B7BD-2E94284A981C}" vid="{54F6613E-5ED7-40ED-90A8-F639BE712C0E}"/>
    </a:ext>
  </a:extLst>
</a:theme>
</file>

<file path=docProps/app.xml><?xml version="1.0" encoding="utf-8"?>
<Properties xmlns="http://schemas.openxmlformats.org/officeDocument/2006/extended-properties" xmlns:vt="http://schemas.openxmlformats.org/officeDocument/2006/docPropsVTypes">
  <Template>Wisp</Template>
  <TotalTime>90</TotalTime>
  <Words>1327</Words>
  <Application>Microsoft Office PowerPoint</Application>
  <PresentationFormat>Personalizado</PresentationFormat>
  <Paragraphs>47</Paragraphs>
  <Slides>13</Slides>
  <Notes>0</Notes>
  <HiddenSlides>0</HiddenSlides>
  <MMClips>0</MMClips>
  <ScaleCrop>false</ScaleCrop>
  <HeadingPairs>
    <vt:vector size="4" baseType="variant">
      <vt:variant>
        <vt:lpstr>Tema</vt:lpstr>
      </vt:variant>
      <vt:variant>
        <vt:i4>1</vt:i4>
      </vt:variant>
      <vt:variant>
        <vt:lpstr>Títulos de diapositiva</vt:lpstr>
      </vt:variant>
      <vt:variant>
        <vt:i4>13</vt:i4>
      </vt:variant>
    </vt:vector>
  </HeadingPairs>
  <TitlesOfParts>
    <vt:vector size="14" baseType="lpstr">
      <vt:lpstr>Espiral</vt:lpstr>
      <vt:lpstr>Presentación de PowerPoint</vt:lpstr>
      <vt:lpstr>Origen e importancia del Derecho.</vt:lpstr>
      <vt:lpstr>Origen</vt:lpstr>
      <vt:lpstr>Presentación de PowerPoint</vt:lpstr>
      <vt:lpstr>Presentación de PowerPoint</vt:lpstr>
      <vt:lpstr>Presentación de PowerPoint</vt:lpstr>
      <vt:lpstr>Derecho Roma</vt:lpstr>
      <vt:lpstr>Presentación de PowerPoint</vt:lpstr>
      <vt:lpstr>Presentación de PowerPoint</vt:lpstr>
      <vt:lpstr>Derecho Francia</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Origen e importancia del Derecho.</dc:title>
  <dc:creator>Abby qriel</dc:creator>
  <cp:lastModifiedBy>Ordoñez</cp:lastModifiedBy>
  <cp:revision>10</cp:revision>
  <dcterms:created xsi:type="dcterms:W3CDTF">2015-08-18T16:01:22Z</dcterms:created>
  <dcterms:modified xsi:type="dcterms:W3CDTF">2016-07-26T17:45:07Z</dcterms:modified>
</cp:coreProperties>
</file>