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61" r:id="rId3"/>
    <p:sldId id="262" r:id="rId4"/>
    <p:sldId id="260" r:id="rId5"/>
    <p:sldId id="257" r:id="rId6"/>
    <p:sldId id="266" r:id="rId7"/>
    <p:sldId id="267" r:id="rId8"/>
    <p:sldId id="258" r:id="rId9"/>
    <p:sldId id="263" r:id="rId10"/>
    <p:sldId id="264" r:id="rId11"/>
    <p:sldId id="265" r:id="rId12"/>
    <p:sldId id="268"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65BDBB-0241-43E3-8EC9-FB173DB1FA06}"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es-MX"/>
        </a:p>
      </dgm:t>
    </dgm:pt>
    <dgm:pt modelId="{275179BF-8C7C-4640-AA55-CA93D549D6B4}">
      <dgm:prSet phldrT="[Texto]" custT="1"/>
      <dgm:spPr/>
      <dgm:t>
        <a:bodyPr/>
        <a:lstStyle/>
        <a:p>
          <a:r>
            <a:rPr lang="es-MX" sz="1000" dirty="0" smtClean="0">
              <a:latin typeface="Arial" pitchFamily="34" charset="0"/>
              <a:cs typeface="Arial" pitchFamily="34" charset="0"/>
            </a:rPr>
            <a:t>Monóxido de carbono (CO) </a:t>
          </a:r>
        </a:p>
        <a:p>
          <a:r>
            <a:rPr lang="es-MX" sz="1000" dirty="0" smtClean="0">
              <a:latin typeface="Arial" pitchFamily="34" charset="0"/>
              <a:cs typeface="Arial" pitchFamily="34" charset="0"/>
            </a:rPr>
            <a:t>Es el producto de la combustión de materiales fósiles; se forman por un proceso incompleto de combustión del carbono o de sus compuestos. </a:t>
          </a:r>
        </a:p>
        <a:p>
          <a:r>
            <a:rPr lang="es-MX" sz="1000" dirty="0" smtClean="0">
              <a:latin typeface="Arial" pitchFamily="34" charset="0"/>
              <a:cs typeface="Arial" pitchFamily="34" charset="0"/>
            </a:rPr>
            <a:t>FUENTES DE EMISION: Se forman en los vehículos con motores de combustión interna en consecuencia este producto se acumula en las zonas urbanas, cerca de las vías rápidas y de las calles de gran movimiento y su concentración varia conforme aumenta o disminuya la  circulación.</a:t>
          </a:r>
        </a:p>
        <a:p>
          <a:r>
            <a:rPr lang="es-MX" sz="1000" dirty="0" smtClean="0">
              <a:latin typeface="Arial" pitchFamily="34" charset="0"/>
              <a:cs typeface="Arial" pitchFamily="34" charset="0"/>
            </a:rPr>
            <a:t>EFECTOS</a:t>
          </a:r>
        </a:p>
        <a:p>
          <a:r>
            <a:rPr lang="es-MX" sz="1000" dirty="0" smtClean="0">
              <a:latin typeface="Arial" pitchFamily="34" charset="0"/>
              <a:cs typeface="Arial" pitchFamily="34" charset="0"/>
            </a:rPr>
            <a:t>A los niveles de concentración en que se encentran en el aire urbano no parece afectar a las plantas.</a:t>
          </a:r>
        </a:p>
        <a:p>
          <a:r>
            <a:rPr lang="es-MX" sz="1000" dirty="0" smtClean="0">
              <a:latin typeface="Arial" pitchFamily="34" charset="0"/>
              <a:cs typeface="Arial" pitchFamily="34" charset="0"/>
            </a:rPr>
            <a:t>Es venenoso para para los seres humanos ya que interfiere con el transporte de oxigeno en la sangre</a:t>
          </a:r>
          <a:endParaRPr lang="es-MX" sz="1000" dirty="0">
            <a:latin typeface="Arial" pitchFamily="34" charset="0"/>
            <a:cs typeface="Arial" pitchFamily="34" charset="0"/>
          </a:endParaRPr>
        </a:p>
      </dgm:t>
    </dgm:pt>
    <dgm:pt modelId="{38BF0309-4EC4-4DDD-AB4A-6398A18D0238}" type="parTrans" cxnId="{3893939F-EA6E-4134-AD11-2D78BA82C978}">
      <dgm:prSet/>
      <dgm:spPr/>
      <dgm:t>
        <a:bodyPr/>
        <a:lstStyle/>
        <a:p>
          <a:endParaRPr lang="es-MX"/>
        </a:p>
      </dgm:t>
    </dgm:pt>
    <dgm:pt modelId="{F59C7536-D7FE-49AC-AA0C-2DA9E2B8AE3D}" type="sibTrans" cxnId="{3893939F-EA6E-4134-AD11-2D78BA82C978}">
      <dgm:prSet/>
      <dgm:spPr/>
      <dgm:t>
        <a:bodyPr/>
        <a:lstStyle/>
        <a:p>
          <a:endParaRPr lang="es-MX"/>
        </a:p>
      </dgm:t>
    </dgm:pt>
    <dgm:pt modelId="{144BEC4B-B863-4C89-BEF4-184CCA475B41}">
      <dgm:prSet phldrT="[Texto]" phldr="1" custT="1"/>
      <dgm:spPr/>
      <dgm:t>
        <a:bodyPr/>
        <a:lstStyle/>
        <a:p>
          <a:endParaRPr lang="es-MX" sz="1000" dirty="0">
            <a:latin typeface="Arial" pitchFamily="34" charset="0"/>
            <a:cs typeface="Arial" pitchFamily="34" charset="0"/>
          </a:endParaRPr>
        </a:p>
      </dgm:t>
    </dgm:pt>
    <dgm:pt modelId="{7F24BB16-1AA8-486F-9825-856E8F022150}" type="parTrans" cxnId="{459BC849-CFDC-4BCB-96E8-345F663D595D}">
      <dgm:prSet/>
      <dgm:spPr/>
      <dgm:t>
        <a:bodyPr/>
        <a:lstStyle/>
        <a:p>
          <a:endParaRPr lang="es-MX"/>
        </a:p>
      </dgm:t>
    </dgm:pt>
    <dgm:pt modelId="{956C3CDE-EB1D-40A7-BCF1-321C95B7450A}" type="sibTrans" cxnId="{459BC849-CFDC-4BCB-96E8-345F663D595D}">
      <dgm:prSet/>
      <dgm:spPr/>
      <dgm:t>
        <a:bodyPr/>
        <a:lstStyle/>
        <a:p>
          <a:endParaRPr lang="es-MX"/>
        </a:p>
      </dgm:t>
    </dgm:pt>
    <dgm:pt modelId="{7947F740-C5C7-4EE0-9098-55C9B75FC18D}">
      <dgm:prSet phldrT="[Texto]" phldr="1" custT="1"/>
      <dgm:spPr/>
      <dgm:t>
        <a:bodyPr/>
        <a:lstStyle/>
        <a:p>
          <a:endParaRPr lang="es-MX" sz="1000" dirty="0">
            <a:latin typeface="Arial" pitchFamily="34" charset="0"/>
            <a:cs typeface="Arial" pitchFamily="34" charset="0"/>
          </a:endParaRPr>
        </a:p>
      </dgm:t>
    </dgm:pt>
    <dgm:pt modelId="{92B1F8E3-D50A-48B4-943E-8A27C119B351}" type="parTrans" cxnId="{EDC0B259-EB28-4732-8DFB-4F5F5AF8AB7E}">
      <dgm:prSet/>
      <dgm:spPr/>
      <dgm:t>
        <a:bodyPr/>
        <a:lstStyle/>
        <a:p>
          <a:endParaRPr lang="es-MX"/>
        </a:p>
      </dgm:t>
    </dgm:pt>
    <dgm:pt modelId="{DE34F723-536C-48F3-BF48-A9AC167A3078}" type="sibTrans" cxnId="{EDC0B259-EB28-4732-8DFB-4F5F5AF8AB7E}">
      <dgm:prSet/>
      <dgm:spPr/>
      <dgm:t>
        <a:bodyPr/>
        <a:lstStyle/>
        <a:p>
          <a:endParaRPr lang="es-MX"/>
        </a:p>
      </dgm:t>
    </dgm:pt>
    <dgm:pt modelId="{7A43C3F9-4534-4B6C-92A9-2A073C5D7F1A}">
      <dgm:prSet phldrT="[Texto]" custT="1"/>
      <dgm:spPr/>
      <dgm:t>
        <a:bodyPr/>
        <a:lstStyle/>
        <a:p>
          <a:r>
            <a:rPr lang="es-MX" sz="1000" dirty="0" smtClean="0">
              <a:latin typeface="Arial" pitchFamily="34" charset="0"/>
              <a:cs typeface="Arial" pitchFamily="34" charset="0"/>
            </a:rPr>
            <a:t>OXIDOS DE AZUFRE</a:t>
          </a:r>
        </a:p>
        <a:p>
          <a:r>
            <a:rPr lang="es-MX" sz="1000" dirty="0" smtClean="0">
              <a:latin typeface="Arial" pitchFamily="34" charset="0"/>
              <a:cs typeface="Arial" pitchFamily="34" charset="0"/>
            </a:rPr>
            <a:t>Son derivados del azufre que mas frecuentemente contamina el aire es de tipo primario se produce en la combustión del carbón y petróleo que lo contienen . Algunos procesos industriales emiten trióxido de azufre, el cual se forma también en la atmosfera a en pequeñas cantidades.</a:t>
          </a:r>
        </a:p>
        <a:p>
          <a:r>
            <a:rPr lang="es-MX" sz="1000" dirty="0" smtClean="0">
              <a:latin typeface="Arial" pitchFamily="34" charset="0"/>
              <a:cs typeface="Arial" pitchFamily="34" charset="0"/>
            </a:rPr>
            <a:t>FUENTES DE EMISION</a:t>
          </a:r>
        </a:p>
        <a:p>
          <a:r>
            <a:rPr lang="es-MX" sz="1000" dirty="0" smtClean="0">
              <a:latin typeface="Arial" pitchFamily="34" charset="0"/>
              <a:cs typeface="Arial" pitchFamily="34" charset="0"/>
            </a:rPr>
            <a:t>La mayor parte proviene de las ´plantas generadoras eléctricas , la refinación del petróleo . Los óxidos de azufre se eliminan del aire mediante su conversión en acido sulfúrico y sulfatos. De esta manera se depositan sobre la tierra o en el mar, ya sea con la precipitación pluvial o sedimentándose en forma de partículas.</a:t>
          </a:r>
        </a:p>
        <a:p>
          <a:r>
            <a:rPr lang="es-MX" sz="1000" dirty="0" smtClean="0">
              <a:latin typeface="Arial" pitchFamily="34" charset="0"/>
              <a:cs typeface="Arial" pitchFamily="34" charset="0"/>
            </a:rPr>
            <a:t>EFECTOS</a:t>
          </a:r>
        </a:p>
        <a:p>
          <a:r>
            <a:rPr lang="es-MX" sz="1000" dirty="0" smtClean="0">
              <a:latin typeface="Arial" pitchFamily="34" charset="0"/>
              <a:cs typeface="Arial" pitchFamily="34" charset="0"/>
            </a:rPr>
            <a:t>En las plantas cuando están expuestas por largos periodos de tiempo , el follaje muere y se seca.</a:t>
          </a:r>
        </a:p>
        <a:p>
          <a:r>
            <a:rPr lang="es-MX" sz="1000" dirty="0" smtClean="0">
              <a:latin typeface="Arial" pitchFamily="34" charset="0"/>
              <a:cs typeface="Arial" pitchFamily="34" charset="0"/>
            </a:rPr>
            <a:t>En los humanos : Dificultad para respirar debido a los espasmos de los bronquios , irritación de la garganta  y en los ojos y tos. En cantidades elevadas puede ser mortal </a:t>
          </a:r>
        </a:p>
        <a:p>
          <a:r>
            <a:rPr lang="es-MX" sz="1000" dirty="0" smtClean="0">
              <a:latin typeface="Arial" pitchFamily="34" charset="0"/>
              <a:cs typeface="Arial" pitchFamily="34" charset="0"/>
            </a:rPr>
            <a:t> </a:t>
          </a:r>
        </a:p>
        <a:p>
          <a:r>
            <a:rPr lang="es-MX" sz="1000" dirty="0" smtClean="0">
              <a:latin typeface="Arial" pitchFamily="34" charset="0"/>
              <a:cs typeface="Arial" pitchFamily="34" charset="0"/>
            </a:rPr>
            <a:t>  </a:t>
          </a:r>
        </a:p>
        <a:p>
          <a:endParaRPr lang="es-MX" sz="1000" dirty="0">
            <a:latin typeface="Arial" pitchFamily="34" charset="0"/>
            <a:cs typeface="Arial" pitchFamily="34" charset="0"/>
          </a:endParaRPr>
        </a:p>
      </dgm:t>
    </dgm:pt>
    <dgm:pt modelId="{DABB617E-17C0-4D9E-B532-1A82C2624C2A}" type="parTrans" cxnId="{31C3E5DA-5BBE-46C0-A016-E6BD63D83232}">
      <dgm:prSet/>
      <dgm:spPr/>
      <dgm:t>
        <a:bodyPr/>
        <a:lstStyle/>
        <a:p>
          <a:endParaRPr lang="es-MX"/>
        </a:p>
      </dgm:t>
    </dgm:pt>
    <dgm:pt modelId="{74EFBC6E-83F2-4F21-A748-69057B165D70}" type="sibTrans" cxnId="{31C3E5DA-5BBE-46C0-A016-E6BD63D83232}">
      <dgm:prSet/>
      <dgm:spPr/>
      <dgm:t>
        <a:bodyPr/>
        <a:lstStyle/>
        <a:p>
          <a:endParaRPr lang="es-MX"/>
        </a:p>
      </dgm:t>
    </dgm:pt>
    <dgm:pt modelId="{5A668C2B-48D2-4252-B07C-A24D174CFDFD}">
      <dgm:prSet phldrT="[Texto]" phldr="1" custT="1"/>
      <dgm:spPr/>
      <dgm:t>
        <a:bodyPr/>
        <a:lstStyle/>
        <a:p>
          <a:endParaRPr lang="es-MX" sz="1000" dirty="0">
            <a:latin typeface="Arial" pitchFamily="34" charset="0"/>
            <a:cs typeface="Arial" pitchFamily="34" charset="0"/>
          </a:endParaRPr>
        </a:p>
      </dgm:t>
    </dgm:pt>
    <dgm:pt modelId="{0CE3CDE8-904A-4414-A23F-F0792200F632}" type="parTrans" cxnId="{3A58A4F5-39AB-4F98-A0D2-0EC09075E1CC}">
      <dgm:prSet/>
      <dgm:spPr/>
      <dgm:t>
        <a:bodyPr/>
        <a:lstStyle/>
        <a:p>
          <a:endParaRPr lang="es-MX"/>
        </a:p>
      </dgm:t>
    </dgm:pt>
    <dgm:pt modelId="{59DD8BEB-1B8D-470D-9E7C-E8041D8F3E02}" type="sibTrans" cxnId="{3A58A4F5-39AB-4F98-A0D2-0EC09075E1CC}">
      <dgm:prSet/>
      <dgm:spPr/>
      <dgm:t>
        <a:bodyPr/>
        <a:lstStyle/>
        <a:p>
          <a:endParaRPr lang="es-MX"/>
        </a:p>
      </dgm:t>
    </dgm:pt>
    <dgm:pt modelId="{B41D2A8E-20B9-44BE-99FD-47A59E99709D}">
      <dgm:prSet phldrT="[Texto]" custT="1"/>
      <dgm:spPr/>
      <dgm:t>
        <a:bodyPr/>
        <a:lstStyle/>
        <a:p>
          <a:endParaRPr lang="es-MX" sz="1000" dirty="0">
            <a:latin typeface="Arial" pitchFamily="34" charset="0"/>
            <a:cs typeface="Arial" pitchFamily="34" charset="0"/>
          </a:endParaRPr>
        </a:p>
      </dgm:t>
    </dgm:pt>
    <dgm:pt modelId="{2896C799-BA43-4164-AAE1-54586F8C0F19}" type="parTrans" cxnId="{2FC83F8B-826C-4159-B5B7-82CDFEADE721}">
      <dgm:prSet/>
      <dgm:spPr/>
      <dgm:t>
        <a:bodyPr/>
        <a:lstStyle/>
        <a:p>
          <a:endParaRPr lang="es-MX"/>
        </a:p>
      </dgm:t>
    </dgm:pt>
    <dgm:pt modelId="{5A84BED6-B23C-486F-9C7D-128F566FF01F}" type="sibTrans" cxnId="{2FC83F8B-826C-4159-B5B7-82CDFEADE721}">
      <dgm:prSet/>
      <dgm:spPr/>
      <dgm:t>
        <a:bodyPr/>
        <a:lstStyle/>
        <a:p>
          <a:endParaRPr lang="es-MX"/>
        </a:p>
      </dgm:t>
    </dgm:pt>
    <dgm:pt modelId="{641B6EBC-BA2D-406E-8814-472190BA447A}">
      <dgm:prSet phldrT="[Texto]" custT="1"/>
      <dgm:spPr/>
      <dgm:t>
        <a:bodyPr/>
        <a:lstStyle/>
        <a:p>
          <a:r>
            <a:rPr lang="es-MX" sz="1000" dirty="0" smtClean="0">
              <a:latin typeface="Arial" pitchFamily="34" charset="0"/>
              <a:cs typeface="Arial" pitchFamily="34" charset="0"/>
            </a:rPr>
            <a:t>OXIDOS DE NITROGENO</a:t>
          </a:r>
        </a:p>
        <a:p>
          <a:r>
            <a:rPr lang="es-MX" sz="1000" dirty="0" smtClean="0">
              <a:latin typeface="Arial" pitchFamily="34" charset="0"/>
              <a:cs typeface="Arial" pitchFamily="34" charset="0"/>
            </a:rPr>
            <a:t>El monóxido de nitrógeno y dióxido de nitrógeno son contaminantes primarios del aire.; El oxido nítrico de forma mediante la reacción del oxigeno con el aire. Esta reacción ocurre a altas temperaturas.</a:t>
          </a:r>
        </a:p>
        <a:p>
          <a:r>
            <a:rPr lang="es-MX" sz="1000" dirty="0" smtClean="0">
              <a:latin typeface="Arial" pitchFamily="34" charset="0"/>
              <a:cs typeface="Arial" pitchFamily="34" charset="0"/>
            </a:rPr>
            <a:t>FUENTES DE EMISION</a:t>
          </a:r>
        </a:p>
        <a:p>
          <a:r>
            <a:rPr lang="es-MX" sz="1000" dirty="0" smtClean="0">
              <a:latin typeface="Arial" pitchFamily="34" charset="0"/>
              <a:cs typeface="Arial" pitchFamily="34" charset="0"/>
            </a:rPr>
            <a:t>Algunas bacterias emiten  grandes cantidades a la atmosfera, por lo que constituyen una fuente natural que es difícil de controlar., la mayoría de oxido de nitrógeno se derivan de las plantas de energía eléctrica.</a:t>
          </a:r>
        </a:p>
        <a:p>
          <a:r>
            <a:rPr lang="es-MX" sz="1000" dirty="0" smtClean="0">
              <a:latin typeface="Arial" pitchFamily="34" charset="0"/>
              <a:cs typeface="Arial" pitchFamily="34" charset="0"/>
            </a:rPr>
            <a:t>EFECTOS</a:t>
          </a:r>
        </a:p>
        <a:p>
          <a:r>
            <a:rPr lang="es-MX" sz="1000" dirty="0" smtClean="0">
              <a:latin typeface="Arial" pitchFamily="34" charset="0"/>
              <a:cs typeface="Arial" pitchFamily="34" charset="0"/>
            </a:rPr>
            <a:t>No se conocen con certeza los efectos de los óxidos de nitrógeno. El dióxido de nitrógeno afecta los pulmones es toxico. Actualmente se investiga que daños produce en la población humana que esta expuesta durante largos periodos a bajas concentraciones de estos óxidos.</a:t>
          </a:r>
          <a:endParaRPr lang="es-MX" sz="1000" dirty="0">
            <a:latin typeface="Arial" pitchFamily="34" charset="0"/>
            <a:cs typeface="Arial" pitchFamily="34" charset="0"/>
          </a:endParaRPr>
        </a:p>
      </dgm:t>
    </dgm:pt>
    <dgm:pt modelId="{A64F925A-12B9-4DD3-A49E-6A6086ABDF77}" type="parTrans" cxnId="{A03BCECD-0A37-42B2-9089-0ED66F4031A8}">
      <dgm:prSet/>
      <dgm:spPr/>
      <dgm:t>
        <a:bodyPr/>
        <a:lstStyle/>
        <a:p>
          <a:endParaRPr lang="es-MX"/>
        </a:p>
      </dgm:t>
    </dgm:pt>
    <dgm:pt modelId="{961686A6-E443-47B7-8920-D2547D27FB2F}" type="sibTrans" cxnId="{A03BCECD-0A37-42B2-9089-0ED66F4031A8}">
      <dgm:prSet/>
      <dgm:spPr/>
      <dgm:t>
        <a:bodyPr/>
        <a:lstStyle/>
        <a:p>
          <a:endParaRPr lang="es-MX"/>
        </a:p>
      </dgm:t>
    </dgm:pt>
    <dgm:pt modelId="{5296BE69-9C83-4B41-85CD-F25131246623}" type="pres">
      <dgm:prSet presAssocID="{C165BDBB-0241-43E3-8EC9-FB173DB1FA06}" presName="linear" presStyleCnt="0">
        <dgm:presLayoutVars>
          <dgm:dir/>
          <dgm:resizeHandles val="exact"/>
        </dgm:presLayoutVars>
      </dgm:prSet>
      <dgm:spPr/>
      <dgm:t>
        <a:bodyPr/>
        <a:lstStyle/>
        <a:p>
          <a:endParaRPr lang="es-MX"/>
        </a:p>
      </dgm:t>
    </dgm:pt>
    <dgm:pt modelId="{4B344373-F8B9-4D17-ABE8-D364C61C32F8}" type="pres">
      <dgm:prSet presAssocID="{275179BF-8C7C-4640-AA55-CA93D549D6B4}" presName="comp" presStyleCnt="0"/>
      <dgm:spPr/>
    </dgm:pt>
    <dgm:pt modelId="{0BE51164-E43F-440B-B81F-96A69CADD62A}" type="pres">
      <dgm:prSet presAssocID="{275179BF-8C7C-4640-AA55-CA93D549D6B4}" presName="box" presStyleLbl="node1" presStyleIdx="0" presStyleCnt="3" custLinFactNeighborX="-1624" custLinFactNeighborY="-4833"/>
      <dgm:spPr/>
      <dgm:t>
        <a:bodyPr/>
        <a:lstStyle/>
        <a:p>
          <a:endParaRPr lang="es-MX"/>
        </a:p>
      </dgm:t>
    </dgm:pt>
    <dgm:pt modelId="{5731150D-9DBE-4703-BD44-4A5242DA8C4F}" type="pres">
      <dgm:prSet presAssocID="{275179BF-8C7C-4640-AA55-CA93D549D6B4}" presName="img" presStyleLbl="fgImgPlace1" presStyleIdx="0" presStyleCnt="3"/>
      <dgm:spPr>
        <a:blipFill rotWithShape="0">
          <a:blip xmlns:r="http://schemas.openxmlformats.org/officeDocument/2006/relationships" r:embed="rId1"/>
          <a:stretch>
            <a:fillRect/>
          </a:stretch>
        </a:blipFill>
      </dgm:spPr>
    </dgm:pt>
    <dgm:pt modelId="{36BCF93D-B3E5-4192-8E4E-019FF1D1BE6F}" type="pres">
      <dgm:prSet presAssocID="{275179BF-8C7C-4640-AA55-CA93D549D6B4}" presName="text" presStyleLbl="node1" presStyleIdx="0" presStyleCnt="3">
        <dgm:presLayoutVars>
          <dgm:bulletEnabled val="1"/>
        </dgm:presLayoutVars>
      </dgm:prSet>
      <dgm:spPr/>
      <dgm:t>
        <a:bodyPr/>
        <a:lstStyle/>
        <a:p>
          <a:endParaRPr lang="es-MX"/>
        </a:p>
      </dgm:t>
    </dgm:pt>
    <dgm:pt modelId="{EF66FBF6-9DAE-4878-A4A3-9E7D5DF7568B}" type="pres">
      <dgm:prSet presAssocID="{F59C7536-D7FE-49AC-AA0C-2DA9E2B8AE3D}" presName="spacer" presStyleCnt="0"/>
      <dgm:spPr/>
    </dgm:pt>
    <dgm:pt modelId="{66918C2F-FB04-48D6-883A-3D527E77DD7F}" type="pres">
      <dgm:prSet presAssocID="{7A43C3F9-4534-4B6C-92A9-2A073C5D7F1A}" presName="comp" presStyleCnt="0"/>
      <dgm:spPr/>
    </dgm:pt>
    <dgm:pt modelId="{75063D9F-623F-4994-9F20-14937C4C69AD}" type="pres">
      <dgm:prSet presAssocID="{7A43C3F9-4534-4B6C-92A9-2A073C5D7F1A}" presName="box" presStyleLbl="node1" presStyleIdx="1" presStyleCnt="3"/>
      <dgm:spPr/>
      <dgm:t>
        <a:bodyPr/>
        <a:lstStyle/>
        <a:p>
          <a:endParaRPr lang="es-MX"/>
        </a:p>
      </dgm:t>
    </dgm:pt>
    <dgm:pt modelId="{B7A0C94E-134E-48D5-A8D4-BE2A3BBD2AC5}" type="pres">
      <dgm:prSet presAssocID="{7A43C3F9-4534-4B6C-92A9-2A073C5D7F1A}" presName="img" presStyleLbl="fgImgPlace1" presStyleIdx="1" presStyleCnt="3"/>
      <dgm:spPr>
        <a:blipFill rotWithShape="0">
          <a:blip xmlns:r="http://schemas.openxmlformats.org/officeDocument/2006/relationships" r:embed="rId1"/>
          <a:stretch>
            <a:fillRect/>
          </a:stretch>
        </a:blipFill>
      </dgm:spPr>
    </dgm:pt>
    <dgm:pt modelId="{64E747A8-9151-4064-82CC-80B433208CB3}" type="pres">
      <dgm:prSet presAssocID="{7A43C3F9-4534-4B6C-92A9-2A073C5D7F1A}" presName="text" presStyleLbl="node1" presStyleIdx="1" presStyleCnt="3">
        <dgm:presLayoutVars>
          <dgm:bulletEnabled val="1"/>
        </dgm:presLayoutVars>
      </dgm:prSet>
      <dgm:spPr/>
      <dgm:t>
        <a:bodyPr/>
        <a:lstStyle/>
        <a:p>
          <a:endParaRPr lang="es-MX"/>
        </a:p>
      </dgm:t>
    </dgm:pt>
    <dgm:pt modelId="{75B12DB5-8C31-4A24-9900-D0B12B073CF4}" type="pres">
      <dgm:prSet presAssocID="{74EFBC6E-83F2-4F21-A748-69057B165D70}" presName="spacer" presStyleCnt="0"/>
      <dgm:spPr/>
    </dgm:pt>
    <dgm:pt modelId="{1C711FDA-6E10-459D-A179-0E6788CAA268}" type="pres">
      <dgm:prSet presAssocID="{641B6EBC-BA2D-406E-8814-472190BA447A}" presName="comp" presStyleCnt="0"/>
      <dgm:spPr/>
    </dgm:pt>
    <dgm:pt modelId="{0DF5009F-2207-4D11-8EB9-0458683E2356}" type="pres">
      <dgm:prSet presAssocID="{641B6EBC-BA2D-406E-8814-472190BA447A}" presName="box" presStyleLbl="node1" presStyleIdx="2" presStyleCnt="3" custLinFactNeighborX="126" custLinFactNeighborY="-5912"/>
      <dgm:spPr/>
      <dgm:t>
        <a:bodyPr/>
        <a:lstStyle/>
        <a:p>
          <a:endParaRPr lang="es-MX"/>
        </a:p>
      </dgm:t>
    </dgm:pt>
    <dgm:pt modelId="{FA189303-24FE-4279-8F0C-DC91C8C10296}" type="pres">
      <dgm:prSet presAssocID="{641B6EBC-BA2D-406E-8814-472190BA447A}" presName="img" presStyleLbl="fgImgPlace1" presStyleIdx="2" presStyleCnt="3"/>
      <dgm:spPr>
        <a:blipFill rotWithShape="0">
          <a:blip xmlns:r="http://schemas.openxmlformats.org/officeDocument/2006/relationships" r:embed="rId1"/>
          <a:stretch>
            <a:fillRect/>
          </a:stretch>
        </a:blipFill>
      </dgm:spPr>
    </dgm:pt>
    <dgm:pt modelId="{D9921D98-A273-4B57-856C-CA479D2AB33D}" type="pres">
      <dgm:prSet presAssocID="{641B6EBC-BA2D-406E-8814-472190BA447A}" presName="text" presStyleLbl="node1" presStyleIdx="2" presStyleCnt="3">
        <dgm:presLayoutVars>
          <dgm:bulletEnabled val="1"/>
        </dgm:presLayoutVars>
      </dgm:prSet>
      <dgm:spPr/>
      <dgm:t>
        <a:bodyPr/>
        <a:lstStyle/>
        <a:p>
          <a:endParaRPr lang="es-MX"/>
        </a:p>
      </dgm:t>
    </dgm:pt>
  </dgm:ptLst>
  <dgm:cxnLst>
    <dgm:cxn modelId="{21E2F416-CE2A-4B10-A674-738A9F3B9D94}" type="presOf" srcId="{641B6EBC-BA2D-406E-8814-472190BA447A}" destId="{0DF5009F-2207-4D11-8EB9-0458683E2356}" srcOrd="0" destOrd="0" presId="urn:microsoft.com/office/officeart/2005/8/layout/vList4#1"/>
    <dgm:cxn modelId="{48F4FD17-2111-449B-A72A-B876BB8490E6}" type="presOf" srcId="{7A43C3F9-4534-4B6C-92A9-2A073C5D7F1A}" destId="{75063D9F-623F-4994-9F20-14937C4C69AD}" srcOrd="0" destOrd="0" presId="urn:microsoft.com/office/officeart/2005/8/layout/vList4#1"/>
    <dgm:cxn modelId="{65B21A6E-3BFA-4F12-92A6-DB833D38FDBF}" type="presOf" srcId="{144BEC4B-B863-4C89-BEF4-184CCA475B41}" destId="{0BE51164-E43F-440B-B81F-96A69CADD62A}" srcOrd="0" destOrd="1" presId="urn:microsoft.com/office/officeart/2005/8/layout/vList4#1"/>
    <dgm:cxn modelId="{3893939F-EA6E-4134-AD11-2D78BA82C978}" srcId="{C165BDBB-0241-43E3-8EC9-FB173DB1FA06}" destId="{275179BF-8C7C-4640-AA55-CA93D549D6B4}" srcOrd="0" destOrd="0" parTransId="{38BF0309-4EC4-4DDD-AB4A-6398A18D0238}" sibTransId="{F59C7536-D7FE-49AC-AA0C-2DA9E2B8AE3D}"/>
    <dgm:cxn modelId="{88673E4C-3175-4A1D-A550-367259C19DFD}" type="presOf" srcId="{5A668C2B-48D2-4252-B07C-A24D174CFDFD}" destId="{75063D9F-623F-4994-9F20-14937C4C69AD}" srcOrd="0" destOrd="1" presId="urn:microsoft.com/office/officeart/2005/8/layout/vList4#1"/>
    <dgm:cxn modelId="{2FC83F8B-826C-4159-B5B7-82CDFEADE721}" srcId="{7A43C3F9-4534-4B6C-92A9-2A073C5D7F1A}" destId="{B41D2A8E-20B9-44BE-99FD-47A59E99709D}" srcOrd="1" destOrd="0" parTransId="{2896C799-BA43-4164-AAE1-54586F8C0F19}" sibTransId="{5A84BED6-B23C-486F-9C7D-128F566FF01F}"/>
    <dgm:cxn modelId="{E2F9EE31-096B-457C-8EB1-24150398C128}" type="presOf" srcId="{B41D2A8E-20B9-44BE-99FD-47A59E99709D}" destId="{75063D9F-623F-4994-9F20-14937C4C69AD}" srcOrd="0" destOrd="2" presId="urn:microsoft.com/office/officeart/2005/8/layout/vList4#1"/>
    <dgm:cxn modelId="{4F531027-8619-4A0A-8D77-5762801A73EA}" type="presOf" srcId="{275179BF-8C7C-4640-AA55-CA93D549D6B4}" destId="{36BCF93D-B3E5-4192-8E4E-019FF1D1BE6F}" srcOrd="1" destOrd="0" presId="urn:microsoft.com/office/officeart/2005/8/layout/vList4#1"/>
    <dgm:cxn modelId="{A028D1AE-D5D9-42B7-806A-13A7959E514F}" type="presOf" srcId="{7947F740-C5C7-4EE0-9098-55C9B75FC18D}" destId="{36BCF93D-B3E5-4192-8E4E-019FF1D1BE6F}" srcOrd="1" destOrd="2" presId="urn:microsoft.com/office/officeart/2005/8/layout/vList4#1"/>
    <dgm:cxn modelId="{4A76EFB7-B014-49C7-9D7A-2163BCC43CE1}" type="presOf" srcId="{641B6EBC-BA2D-406E-8814-472190BA447A}" destId="{D9921D98-A273-4B57-856C-CA479D2AB33D}" srcOrd="1" destOrd="0" presId="urn:microsoft.com/office/officeart/2005/8/layout/vList4#1"/>
    <dgm:cxn modelId="{FEB8BF3E-C7AD-4716-8A6C-0E200D5902AC}" type="presOf" srcId="{5A668C2B-48D2-4252-B07C-A24D174CFDFD}" destId="{64E747A8-9151-4064-82CC-80B433208CB3}" srcOrd="1" destOrd="1" presId="urn:microsoft.com/office/officeart/2005/8/layout/vList4#1"/>
    <dgm:cxn modelId="{31C3E5DA-5BBE-46C0-A016-E6BD63D83232}" srcId="{C165BDBB-0241-43E3-8EC9-FB173DB1FA06}" destId="{7A43C3F9-4534-4B6C-92A9-2A073C5D7F1A}" srcOrd="1" destOrd="0" parTransId="{DABB617E-17C0-4D9E-B532-1A82C2624C2A}" sibTransId="{74EFBC6E-83F2-4F21-A748-69057B165D70}"/>
    <dgm:cxn modelId="{3A58A4F5-39AB-4F98-A0D2-0EC09075E1CC}" srcId="{7A43C3F9-4534-4B6C-92A9-2A073C5D7F1A}" destId="{5A668C2B-48D2-4252-B07C-A24D174CFDFD}" srcOrd="0" destOrd="0" parTransId="{0CE3CDE8-904A-4414-A23F-F0792200F632}" sibTransId="{59DD8BEB-1B8D-470D-9E7C-E8041D8F3E02}"/>
    <dgm:cxn modelId="{231C1999-7EDE-491E-BD76-C9D0A753C290}" type="presOf" srcId="{7947F740-C5C7-4EE0-9098-55C9B75FC18D}" destId="{0BE51164-E43F-440B-B81F-96A69CADD62A}" srcOrd="0" destOrd="2" presId="urn:microsoft.com/office/officeart/2005/8/layout/vList4#1"/>
    <dgm:cxn modelId="{A2F05768-8810-4618-ADDA-5A845CD4473E}" type="presOf" srcId="{B41D2A8E-20B9-44BE-99FD-47A59E99709D}" destId="{64E747A8-9151-4064-82CC-80B433208CB3}" srcOrd="1" destOrd="2" presId="urn:microsoft.com/office/officeart/2005/8/layout/vList4#1"/>
    <dgm:cxn modelId="{EDC0B259-EB28-4732-8DFB-4F5F5AF8AB7E}" srcId="{275179BF-8C7C-4640-AA55-CA93D549D6B4}" destId="{7947F740-C5C7-4EE0-9098-55C9B75FC18D}" srcOrd="1" destOrd="0" parTransId="{92B1F8E3-D50A-48B4-943E-8A27C119B351}" sibTransId="{DE34F723-536C-48F3-BF48-A9AC167A3078}"/>
    <dgm:cxn modelId="{5D024E0E-B719-4FBF-9DD8-1EE2C723385C}" type="presOf" srcId="{C165BDBB-0241-43E3-8EC9-FB173DB1FA06}" destId="{5296BE69-9C83-4B41-85CD-F25131246623}" srcOrd="0" destOrd="0" presId="urn:microsoft.com/office/officeart/2005/8/layout/vList4#1"/>
    <dgm:cxn modelId="{A03BCECD-0A37-42B2-9089-0ED66F4031A8}" srcId="{C165BDBB-0241-43E3-8EC9-FB173DB1FA06}" destId="{641B6EBC-BA2D-406E-8814-472190BA447A}" srcOrd="2" destOrd="0" parTransId="{A64F925A-12B9-4DD3-A49E-6A6086ABDF77}" sibTransId="{961686A6-E443-47B7-8920-D2547D27FB2F}"/>
    <dgm:cxn modelId="{AAF899F0-5F74-4644-9DCB-9AB4D315BD55}" type="presOf" srcId="{144BEC4B-B863-4C89-BEF4-184CCA475B41}" destId="{36BCF93D-B3E5-4192-8E4E-019FF1D1BE6F}" srcOrd="1" destOrd="1" presId="urn:microsoft.com/office/officeart/2005/8/layout/vList4#1"/>
    <dgm:cxn modelId="{989094CA-BC52-41A2-86C9-A071E0CD5C38}" type="presOf" srcId="{7A43C3F9-4534-4B6C-92A9-2A073C5D7F1A}" destId="{64E747A8-9151-4064-82CC-80B433208CB3}" srcOrd="1" destOrd="0" presId="urn:microsoft.com/office/officeart/2005/8/layout/vList4#1"/>
    <dgm:cxn modelId="{459BC849-CFDC-4BCB-96E8-345F663D595D}" srcId="{275179BF-8C7C-4640-AA55-CA93D549D6B4}" destId="{144BEC4B-B863-4C89-BEF4-184CCA475B41}" srcOrd="0" destOrd="0" parTransId="{7F24BB16-1AA8-486F-9825-856E8F022150}" sibTransId="{956C3CDE-EB1D-40A7-BCF1-321C95B7450A}"/>
    <dgm:cxn modelId="{BD0F66C1-1BBD-479E-8CAF-A3A5FC2A7270}" type="presOf" srcId="{275179BF-8C7C-4640-AA55-CA93D549D6B4}" destId="{0BE51164-E43F-440B-B81F-96A69CADD62A}" srcOrd="0" destOrd="0" presId="urn:microsoft.com/office/officeart/2005/8/layout/vList4#1"/>
    <dgm:cxn modelId="{A8C45440-ED51-41BC-BD94-9D0C28533102}" type="presParOf" srcId="{5296BE69-9C83-4B41-85CD-F25131246623}" destId="{4B344373-F8B9-4D17-ABE8-D364C61C32F8}" srcOrd="0" destOrd="0" presId="urn:microsoft.com/office/officeart/2005/8/layout/vList4#1"/>
    <dgm:cxn modelId="{0E3D8B30-668F-4B8B-A38B-9EF6A60EEA5E}" type="presParOf" srcId="{4B344373-F8B9-4D17-ABE8-D364C61C32F8}" destId="{0BE51164-E43F-440B-B81F-96A69CADD62A}" srcOrd="0" destOrd="0" presId="urn:microsoft.com/office/officeart/2005/8/layout/vList4#1"/>
    <dgm:cxn modelId="{2EAF2DC2-598C-4CA0-879D-38B51110E165}" type="presParOf" srcId="{4B344373-F8B9-4D17-ABE8-D364C61C32F8}" destId="{5731150D-9DBE-4703-BD44-4A5242DA8C4F}" srcOrd="1" destOrd="0" presId="urn:microsoft.com/office/officeart/2005/8/layout/vList4#1"/>
    <dgm:cxn modelId="{58AF5763-D4E6-4673-B3C2-F5CAF5AE764F}" type="presParOf" srcId="{4B344373-F8B9-4D17-ABE8-D364C61C32F8}" destId="{36BCF93D-B3E5-4192-8E4E-019FF1D1BE6F}" srcOrd="2" destOrd="0" presId="urn:microsoft.com/office/officeart/2005/8/layout/vList4#1"/>
    <dgm:cxn modelId="{DFD5B73B-8CD7-4776-87D7-74E83F50469B}" type="presParOf" srcId="{5296BE69-9C83-4B41-85CD-F25131246623}" destId="{EF66FBF6-9DAE-4878-A4A3-9E7D5DF7568B}" srcOrd="1" destOrd="0" presId="urn:microsoft.com/office/officeart/2005/8/layout/vList4#1"/>
    <dgm:cxn modelId="{5EB2858E-7344-4241-9F85-AA25394527F7}" type="presParOf" srcId="{5296BE69-9C83-4B41-85CD-F25131246623}" destId="{66918C2F-FB04-48D6-883A-3D527E77DD7F}" srcOrd="2" destOrd="0" presId="urn:microsoft.com/office/officeart/2005/8/layout/vList4#1"/>
    <dgm:cxn modelId="{67D8D65A-F1F0-428B-9F49-988103FB6689}" type="presParOf" srcId="{66918C2F-FB04-48D6-883A-3D527E77DD7F}" destId="{75063D9F-623F-4994-9F20-14937C4C69AD}" srcOrd="0" destOrd="0" presId="urn:microsoft.com/office/officeart/2005/8/layout/vList4#1"/>
    <dgm:cxn modelId="{86E3ED14-DDC6-40D4-890C-857340287729}" type="presParOf" srcId="{66918C2F-FB04-48D6-883A-3D527E77DD7F}" destId="{B7A0C94E-134E-48D5-A8D4-BE2A3BBD2AC5}" srcOrd="1" destOrd="0" presId="urn:microsoft.com/office/officeart/2005/8/layout/vList4#1"/>
    <dgm:cxn modelId="{49FE7B22-1A13-4A75-A777-A033BA28A86F}" type="presParOf" srcId="{66918C2F-FB04-48D6-883A-3D527E77DD7F}" destId="{64E747A8-9151-4064-82CC-80B433208CB3}" srcOrd="2" destOrd="0" presId="urn:microsoft.com/office/officeart/2005/8/layout/vList4#1"/>
    <dgm:cxn modelId="{5AE0C5FE-B30D-47EC-9852-9525EE443D21}" type="presParOf" srcId="{5296BE69-9C83-4B41-85CD-F25131246623}" destId="{75B12DB5-8C31-4A24-9900-D0B12B073CF4}" srcOrd="3" destOrd="0" presId="urn:microsoft.com/office/officeart/2005/8/layout/vList4#1"/>
    <dgm:cxn modelId="{D4903040-ED8C-4378-AE75-1F8DD9235893}" type="presParOf" srcId="{5296BE69-9C83-4B41-85CD-F25131246623}" destId="{1C711FDA-6E10-459D-A179-0E6788CAA268}" srcOrd="4" destOrd="0" presId="urn:microsoft.com/office/officeart/2005/8/layout/vList4#1"/>
    <dgm:cxn modelId="{5524F191-60AE-47F7-BFC9-29267CB146DB}" type="presParOf" srcId="{1C711FDA-6E10-459D-A179-0E6788CAA268}" destId="{0DF5009F-2207-4D11-8EB9-0458683E2356}" srcOrd="0" destOrd="0" presId="urn:microsoft.com/office/officeart/2005/8/layout/vList4#1"/>
    <dgm:cxn modelId="{4BC880EB-DE93-430D-96FD-D46892E91139}" type="presParOf" srcId="{1C711FDA-6E10-459D-A179-0E6788CAA268}" destId="{FA189303-24FE-4279-8F0C-DC91C8C10296}" srcOrd="1" destOrd="0" presId="urn:microsoft.com/office/officeart/2005/8/layout/vList4#1"/>
    <dgm:cxn modelId="{57B89348-CD3B-4CBA-B30A-47655956ADBA}" type="presParOf" srcId="{1C711FDA-6E10-459D-A179-0E6788CAA268}" destId="{D9921D98-A273-4B57-856C-CA479D2AB33D}"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8EAFC1C0-8987-4B69-BB0C-332B05D56E3C}"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77B0544-1EF1-463A-92C0-EEC8F20ABD03}" type="datetimeFigureOut">
              <a:rPr lang="es-ES" smtClean="0"/>
              <a:pPr/>
              <a:t>05/08/2016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EAFC1C0-8987-4B69-BB0C-332B05D56E3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77B0544-1EF1-463A-92C0-EEC8F20ABD03}" type="datetimeFigureOut">
              <a:rPr lang="es-ES" smtClean="0"/>
              <a:pPr/>
              <a:t>05/08/2016</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EAFC1C0-8987-4B69-BB0C-332B05D56E3C}"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71472" y="500042"/>
            <a:ext cx="7772400" cy="3793054"/>
          </a:xfrm>
        </p:spPr>
        <p:txBody>
          <a:bodyPr>
            <a:normAutofit fontScale="90000"/>
          </a:bodyPr>
          <a:lstStyle/>
          <a:p>
            <a:pPr algn="ct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
            </a:r>
            <a:br>
              <a:rPr lang="es-MX" dirty="0" smtClean="0">
                <a:solidFill>
                  <a:srgbClr val="C00000"/>
                </a:solidFill>
                <a:latin typeface="Bernard MT Condensed" pitchFamily="18" charset="0"/>
              </a:rPr>
            </a:br>
            <a:r>
              <a:rPr lang="es-MX" dirty="0" err="1" smtClean="0">
                <a:solidFill>
                  <a:srgbClr val="C00000"/>
                </a:solidFill>
                <a:latin typeface="Bernard MT Condensed" pitchFamily="18" charset="0"/>
              </a:rPr>
              <a:t>Multiversidad</a:t>
            </a:r>
            <a:r>
              <a:rPr lang="es-MX" dirty="0" smtClean="0">
                <a:solidFill>
                  <a:srgbClr val="C00000"/>
                </a:solidFill>
                <a:latin typeface="Bernard MT Condensed" pitchFamily="18" charset="0"/>
              </a:rPr>
              <a:t> Latinoamericana </a:t>
            </a:r>
            <a:br>
              <a:rPr lang="es-MX" dirty="0" smtClean="0">
                <a:solidFill>
                  <a:srgbClr val="C00000"/>
                </a:solidFill>
                <a:latin typeface="Bernard MT Condensed" pitchFamily="18" charset="0"/>
              </a:rPr>
            </a:br>
            <a:r>
              <a:rPr lang="es-MX" dirty="0" smtClean="0">
                <a:solidFill>
                  <a:srgbClr val="C00000"/>
                </a:solidFill>
                <a:latin typeface="Bernard MT Condensed" pitchFamily="18" charset="0"/>
              </a:rPr>
              <a:t>Campus : Culiacán Norte</a:t>
            </a:r>
            <a:endParaRPr lang="es-ES" sz="4800" b="1" i="1" dirty="0"/>
          </a:p>
        </p:txBody>
      </p:sp>
      <p:sp>
        <p:nvSpPr>
          <p:cNvPr id="72706" name="AutoShape 2" descr="Resultado de imagen para contaminac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72708" name="AutoShape 4" descr="Resultado de imagen para contaminac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72710" name="AutoShape 6" descr="Resultado de imagen para contaminac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72712" name="AutoShape 8" descr="Resultado de imagen para contaminac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72714" name="AutoShape 10" descr="Resultado de imagen para contaminac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8" name="Picture 2"/>
          <p:cNvPicPr>
            <a:picLocks noChangeAspect="1" noChangeArrowheads="1"/>
          </p:cNvPicPr>
          <p:nvPr/>
        </p:nvPicPr>
        <p:blipFill>
          <a:blip r:embed="rId2" cstate="print"/>
          <a:srcRect/>
          <a:stretch>
            <a:fillRect/>
          </a:stretch>
        </p:blipFill>
        <p:spPr bwMode="auto">
          <a:xfrm>
            <a:off x="2547211" y="0"/>
            <a:ext cx="6596789" cy="2286016"/>
          </a:xfrm>
          <a:prstGeom prst="rect">
            <a:avLst/>
          </a:prstGeom>
          <a:noFill/>
          <a:ln w="9525">
            <a:noFill/>
            <a:miter lim="800000"/>
            <a:headEnd/>
            <a:tailEnd/>
          </a:ln>
        </p:spPr>
      </p:pic>
      <p:pic>
        <p:nvPicPr>
          <p:cNvPr id="9" name="3 Imagen" descr="http://www.multiversidad.com.mx/eLearning/theme/afterburner/images/multii_plataforma.png"/>
          <p:cNvPicPr/>
          <p:nvPr/>
        </p:nvPicPr>
        <p:blipFill>
          <a:blip r:embed="rId3" cstate="print"/>
          <a:srcRect/>
          <a:stretch>
            <a:fillRect/>
          </a:stretch>
        </p:blipFill>
        <p:spPr bwMode="auto">
          <a:xfrm>
            <a:off x="58593" y="620688"/>
            <a:ext cx="2376264" cy="126876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8"/>
            <a:ext cx="8229600" cy="5376672"/>
          </a:xfrm>
        </p:spPr>
        <p:txBody>
          <a:bodyPr>
            <a:normAutofit/>
          </a:bodyPr>
          <a:lstStyle/>
          <a:p>
            <a:pPr algn="ctr">
              <a:buNone/>
            </a:pPr>
            <a:endParaRPr lang="es-MX" sz="3600" dirty="0" smtClean="0">
              <a:solidFill>
                <a:schemeClr val="accent2"/>
              </a:solidFill>
              <a:latin typeface="Arial Rounded MT Bold" pitchFamily="34" charset="0"/>
            </a:endParaRPr>
          </a:p>
          <a:p>
            <a:pPr algn="ctr">
              <a:buNone/>
            </a:pPr>
            <a:endParaRPr lang="es-MX" sz="3600" dirty="0" smtClean="0">
              <a:solidFill>
                <a:schemeClr val="accent2"/>
              </a:solidFill>
              <a:latin typeface="Arial Rounded MT Bold" pitchFamily="34" charset="0"/>
            </a:endParaRPr>
          </a:p>
          <a:p>
            <a:pPr algn="ctr">
              <a:buNone/>
            </a:pPr>
            <a:r>
              <a:rPr lang="es-MX" sz="3600" dirty="0" smtClean="0">
                <a:solidFill>
                  <a:schemeClr val="accent2"/>
                </a:solidFill>
                <a:latin typeface="Arial Rounded MT Bold" pitchFamily="34" charset="0"/>
              </a:rPr>
              <a:t>Química II</a:t>
            </a:r>
          </a:p>
          <a:p>
            <a:pPr algn="ctr"/>
            <a:endParaRPr lang="es-MX" sz="3600" dirty="0" smtClean="0">
              <a:latin typeface="Arial Rounded MT Bold" pitchFamily="34" charset="0"/>
            </a:endParaRPr>
          </a:p>
          <a:p>
            <a:pPr algn="ctr">
              <a:buNone/>
            </a:pPr>
            <a:endParaRPr lang="es-MX" sz="3600" dirty="0" smtClean="0">
              <a:solidFill>
                <a:schemeClr val="accent2"/>
              </a:solidFill>
              <a:latin typeface="Arial Rounded MT Bold" pitchFamily="34" charset="0"/>
            </a:endParaRPr>
          </a:p>
          <a:p>
            <a:pPr algn="ctr">
              <a:buNone/>
            </a:pPr>
            <a:r>
              <a:rPr lang="es-MX" sz="3600" dirty="0" smtClean="0">
                <a:solidFill>
                  <a:schemeClr val="accent2"/>
                </a:solidFill>
                <a:latin typeface="Arial Rounded MT Bold" pitchFamily="34" charset="0"/>
              </a:rPr>
              <a:t>2.2 ORIGEN</a:t>
            </a:r>
          </a:p>
          <a:p>
            <a:pPr algn="ctr">
              <a:buNone/>
            </a:pPr>
            <a:endParaRPr lang="es-MX" sz="3200" dirty="0" smtClean="0">
              <a:solidFill>
                <a:schemeClr val="accent2"/>
              </a:solidFill>
              <a:latin typeface="Arial Rounded MT Bold" pitchFamily="34" charset="0"/>
            </a:endParaRPr>
          </a:p>
          <a:p>
            <a:pPr algn="ctr">
              <a:buNone/>
            </a:pPr>
            <a:endParaRPr lang="es-MX" sz="3200" b="1" dirty="0" smtClean="0">
              <a:solidFill>
                <a:schemeClr val="accent2"/>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flipV="1">
            <a:off x="457200" y="228919"/>
            <a:ext cx="8229600" cy="45719"/>
          </a:xfrm>
        </p:spPr>
        <p:txBody>
          <a:bodyPr>
            <a:normAutofit fontScale="90000"/>
          </a:bodyPr>
          <a:lstStyle/>
          <a:p>
            <a:endParaRPr lang="es-MX" dirty="0"/>
          </a:p>
        </p:txBody>
      </p:sp>
      <p:sp>
        <p:nvSpPr>
          <p:cNvPr id="2" name="1 Marcador de contenido"/>
          <p:cNvSpPr>
            <a:spLocks noGrp="1"/>
          </p:cNvSpPr>
          <p:nvPr>
            <p:ph idx="1"/>
          </p:nvPr>
        </p:nvSpPr>
        <p:spPr>
          <a:xfrm>
            <a:off x="457200" y="0"/>
            <a:ext cx="8229600" cy="6007291"/>
          </a:xfrm>
        </p:spPr>
        <p:txBody>
          <a:bodyPr>
            <a:normAutofit lnSpcReduction="10000"/>
          </a:bodyPr>
          <a:lstStyle/>
          <a:p>
            <a:pPr algn="ctr">
              <a:buNone/>
            </a:pPr>
            <a:endParaRPr lang="es-MX" sz="2800" b="1" dirty="0" smtClean="0">
              <a:solidFill>
                <a:schemeClr val="accent2"/>
              </a:solidFill>
              <a:latin typeface="Bernard MT Condensed" pitchFamily="18" charset="0"/>
            </a:endParaRPr>
          </a:p>
          <a:p>
            <a:pPr algn="ctr">
              <a:buNone/>
            </a:pPr>
            <a:r>
              <a:rPr lang="es-MX" sz="2800" b="1" dirty="0" smtClean="0">
                <a:solidFill>
                  <a:schemeClr val="accent2"/>
                </a:solidFill>
                <a:latin typeface="Bernard MT Condensed" pitchFamily="18" charset="0"/>
              </a:rPr>
              <a:t>Aprendizaje esperado </a:t>
            </a:r>
          </a:p>
          <a:p>
            <a:pPr algn="ctr">
              <a:buNone/>
            </a:pPr>
            <a:endParaRPr lang="es-MX" sz="2800" dirty="0" smtClean="0">
              <a:solidFill>
                <a:schemeClr val="accent2"/>
              </a:solidFill>
              <a:latin typeface="Bernard MT Condensed" pitchFamily="18" charset="0"/>
            </a:endParaRPr>
          </a:p>
          <a:p>
            <a:pPr algn="ctr">
              <a:buNone/>
            </a:pPr>
            <a:r>
              <a:rPr lang="es-MX" sz="2800" dirty="0" smtClean="0">
                <a:solidFill>
                  <a:schemeClr val="accent2"/>
                </a:solidFill>
                <a:latin typeface="Bernard MT Condensed" pitchFamily="18" charset="0"/>
              </a:rPr>
              <a:t>El alumno fundamenta opiniones sobre los impactos de la ciencia y la tecnología química en la contaminación ambiental.</a:t>
            </a:r>
          </a:p>
          <a:p>
            <a:pPr>
              <a:buNone/>
            </a:pPr>
            <a:endParaRPr lang="es-MX" sz="2800" dirty="0" smtClean="0">
              <a:solidFill>
                <a:schemeClr val="accent2"/>
              </a:solidFill>
              <a:latin typeface="Bernard MT Condensed" pitchFamily="18" charset="0"/>
            </a:endParaRPr>
          </a:p>
          <a:p>
            <a:pPr>
              <a:buNone/>
            </a:pPr>
            <a:endParaRPr lang="es-MX" sz="2800" dirty="0" smtClean="0">
              <a:solidFill>
                <a:schemeClr val="accent2"/>
              </a:solidFill>
              <a:latin typeface="Bernard MT Condensed" pitchFamily="18" charset="0"/>
            </a:endParaRPr>
          </a:p>
          <a:p>
            <a:pPr>
              <a:buNone/>
            </a:pPr>
            <a:r>
              <a:rPr lang="es-MX" sz="2800" dirty="0" smtClean="0">
                <a:solidFill>
                  <a:schemeClr val="accent2"/>
                </a:solidFill>
                <a:latin typeface="Bernard MT Condensed" pitchFamily="18" charset="0"/>
              </a:rPr>
              <a:t>Profesora : Irma Patricia Osuna Castro</a:t>
            </a:r>
          </a:p>
          <a:p>
            <a:pPr algn="ctr">
              <a:buNone/>
            </a:pPr>
            <a:r>
              <a:rPr lang="es-MX" sz="2800" b="1" dirty="0" smtClean="0">
                <a:solidFill>
                  <a:schemeClr val="accent2"/>
                </a:solidFill>
              </a:rPr>
              <a:t>                           </a:t>
            </a:r>
          </a:p>
          <a:p>
            <a:pPr algn="ctr">
              <a:buNone/>
            </a:pPr>
            <a:r>
              <a:rPr lang="es-MX" sz="2800" b="1" dirty="0" smtClean="0">
                <a:solidFill>
                  <a:schemeClr val="accent2"/>
                </a:solidFill>
              </a:rPr>
              <a:t>                            </a:t>
            </a:r>
          </a:p>
          <a:p>
            <a:pPr algn="ctr">
              <a:buNone/>
            </a:pPr>
            <a:endParaRPr lang="es-MX" sz="2800" b="1" dirty="0" smtClean="0">
              <a:solidFill>
                <a:schemeClr val="accent2"/>
              </a:solidFill>
            </a:endParaRPr>
          </a:p>
          <a:p>
            <a:pPr algn="ctr">
              <a:buNone/>
            </a:pPr>
            <a:r>
              <a:rPr lang="es-MX" sz="2800" b="1" dirty="0" smtClean="0">
                <a:solidFill>
                  <a:schemeClr val="accent2"/>
                </a:solidFill>
              </a:rPr>
              <a:t>                                    </a:t>
            </a:r>
            <a:r>
              <a:rPr lang="es-MX" sz="1600" b="1" dirty="0" smtClean="0">
                <a:solidFill>
                  <a:schemeClr val="accent2"/>
                </a:solidFill>
              </a:rPr>
              <a:t>23 de febrero del 2015</a:t>
            </a:r>
            <a:endParaRPr lang="es-MX" sz="1600" dirty="0" smtClean="0">
              <a:solidFill>
                <a:schemeClr val="accent2"/>
              </a:solidFill>
              <a:latin typeface="Arial Rounded MT Bold" pitchFamily="34" charset="0"/>
            </a:endParaRPr>
          </a:p>
          <a:p>
            <a:endParaRPr lang="es-MX"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2.2 ORIGEN</a:t>
            </a:r>
            <a:endParaRPr lang="es-MX" dirty="0"/>
          </a:p>
        </p:txBody>
      </p:sp>
      <p:sp>
        <p:nvSpPr>
          <p:cNvPr id="2" name="1 Marcador de contenido"/>
          <p:cNvSpPr>
            <a:spLocks noGrp="1"/>
          </p:cNvSpPr>
          <p:nvPr>
            <p:ph idx="1"/>
          </p:nvPr>
        </p:nvSpPr>
        <p:spPr/>
        <p:txBody>
          <a:bodyPr/>
          <a:lstStyle/>
          <a:p>
            <a:pPr>
              <a:buNone/>
            </a:pPr>
            <a:endParaRPr lang="es-MX" dirty="0"/>
          </a:p>
        </p:txBody>
      </p:sp>
      <p:pic>
        <p:nvPicPr>
          <p:cNvPr id="4" name="Picture 12" descr="http://ecolisima.com/wp-content/uploads/2013/03/contaminacion.jpg"/>
          <p:cNvPicPr>
            <a:picLocks noChangeAspect="1" noChangeArrowheads="1"/>
          </p:cNvPicPr>
          <p:nvPr/>
        </p:nvPicPr>
        <p:blipFill>
          <a:blip r:embed="rId2" cstate="print"/>
          <a:srcRect/>
          <a:stretch>
            <a:fillRect/>
          </a:stretch>
        </p:blipFill>
        <p:spPr bwMode="auto">
          <a:xfrm>
            <a:off x="539552" y="1844824"/>
            <a:ext cx="8064896" cy="427498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0"/>
            <a:ext cx="8229600" cy="1628800"/>
          </a:xfrm>
        </p:spPr>
        <p:txBody>
          <a:bodyPr>
            <a:normAutofit/>
          </a:bodyPr>
          <a:lstStyle/>
          <a:p>
            <a:r>
              <a:rPr lang="es-ES" sz="2800" dirty="0" smtClean="0"/>
              <a:t>2.2 ORIGEN</a:t>
            </a:r>
            <a:br>
              <a:rPr lang="es-ES" sz="2800" dirty="0" smtClean="0"/>
            </a:br>
            <a:r>
              <a:rPr lang="es-ES" sz="2800" dirty="0" smtClean="0"/>
              <a:t>CONTAMINANTES ANTROPOGENICOS </a:t>
            </a:r>
            <a:endParaRPr lang="es-ES" sz="2800" dirty="0"/>
          </a:p>
        </p:txBody>
      </p:sp>
      <p:sp>
        <p:nvSpPr>
          <p:cNvPr id="2" name="1 Marcador de contenido"/>
          <p:cNvSpPr>
            <a:spLocks noGrp="1"/>
          </p:cNvSpPr>
          <p:nvPr>
            <p:ph idx="1"/>
          </p:nvPr>
        </p:nvSpPr>
        <p:spPr>
          <a:xfrm>
            <a:off x="457200" y="1700808"/>
            <a:ext cx="8229600" cy="5157192"/>
          </a:xfrm>
        </p:spPr>
        <p:txBody>
          <a:bodyPr>
            <a:normAutofit fontScale="25000" lnSpcReduction="20000"/>
          </a:bodyPr>
          <a:lstStyle/>
          <a:p>
            <a:pPr algn="ctr">
              <a:buNone/>
            </a:pPr>
            <a:r>
              <a:rPr lang="es-ES" sz="10800" dirty="0" smtClean="0">
                <a:latin typeface="Arial" pitchFamily="34" charset="0"/>
                <a:cs typeface="Arial" pitchFamily="34" charset="0"/>
              </a:rPr>
              <a:t>INTRODUCCION</a:t>
            </a:r>
          </a:p>
          <a:p>
            <a:pPr algn="ctr">
              <a:buNone/>
            </a:pPr>
            <a:r>
              <a:rPr lang="es-MX" sz="10800" dirty="0" smtClean="0">
                <a:latin typeface="Arial" pitchFamily="34" charset="0"/>
                <a:cs typeface="Arial" pitchFamily="34" charset="0"/>
              </a:rPr>
              <a:t>Los contaminantes </a:t>
            </a:r>
            <a:r>
              <a:rPr lang="es-MX" sz="10800" dirty="0" err="1" smtClean="0">
                <a:latin typeface="Arial" pitchFamily="34" charset="0"/>
                <a:cs typeface="Arial" pitchFamily="34" charset="0"/>
              </a:rPr>
              <a:t>antropogénicos</a:t>
            </a:r>
            <a:r>
              <a:rPr lang="es-MX" sz="10800" dirty="0" smtClean="0">
                <a:latin typeface="Arial" pitchFamily="34" charset="0"/>
                <a:cs typeface="Arial" pitchFamily="34" charset="0"/>
              </a:rPr>
              <a:t> se han dispersado ampliamente en el ambiente y están “emergiendo” en las aguas superficiales y subterráneas, como resultado de emisiones industriales. La ineficiente disposición de residuos sólidos puede apreciarse, por ejemplo, en la incineración y los tiraderos de basura), los derrames accidentales, la aplicación controlada (pesticidas en la agricultura, recarga artificial del agua subterránea, disposición en el suelo de los lodo de las plantas de tratamiento de aguas residuales)</a:t>
            </a:r>
            <a:endParaRPr lang="es-ES" sz="10800" dirty="0" smtClean="0">
              <a:latin typeface="Arial" pitchFamily="34" charset="0"/>
              <a:cs typeface="Arial" pitchFamily="34" charset="0"/>
            </a:endParaRPr>
          </a:p>
          <a:p>
            <a:pPr>
              <a:buNone/>
            </a:pPr>
            <a:endParaRPr lang="es-ES" sz="10800" dirty="0" smtClean="0"/>
          </a:p>
          <a:p>
            <a:pPr>
              <a:buNone/>
            </a:pPr>
            <a:endParaRPr lang="es-ES" dirty="0" smtClean="0"/>
          </a:p>
          <a:p>
            <a:pPr>
              <a:buNone/>
            </a:pP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274638"/>
            <a:ext cx="8229600" cy="130026"/>
          </a:xfrm>
        </p:spPr>
        <p:txBody>
          <a:bodyPr>
            <a:normAutofit fontScale="90000"/>
          </a:bodyPr>
          <a:lstStyle/>
          <a:p>
            <a:endParaRPr lang="es-MX" dirty="0"/>
          </a:p>
        </p:txBody>
      </p:sp>
      <p:sp>
        <p:nvSpPr>
          <p:cNvPr id="2" name="1 Marcador de contenido"/>
          <p:cNvSpPr>
            <a:spLocks noGrp="1"/>
          </p:cNvSpPr>
          <p:nvPr>
            <p:ph idx="1"/>
          </p:nvPr>
        </p:nvSpPr>
        <p:spPr/>
        <p:txBody>
          <a:bodyPr>
            <a:normAutofit/>
          </a:bodyPr>
          <a:lstStyle/>
          <a:p>
            <a:endParaRPr lang="es-ES" dirty="0" smtClean="0">
              <a:latin typeface="Arial Rounded MT Bold" pitchFamily="34" charset="0"/>
            </a:endParaRPr>
          </a:p>
          <a:p>
            <a:pPr>
              <a:buNone/>
            </a:pPr>
            <a:r>
              <a:rPr lang="es-MX" sz="2800" dirty="0" smtClean="0">
                <a:latin typeface="Arial" pitchFamily="34" charset="0"/>
                <a:cs typeface="Arial" pitchFamily="34" charset="0"/>
              </a:rPr>
              <a:t>   y de las actividades de consumo (que incluye la excreción y la disposición natural de una amplia gama de productos químicos tales como los </a:t>
            </a:r>
            <a:r>
              <a:rPr lang="es-MX" sz="2800" dirty="0" err="1" smtClean="0">
                <a:latin typeface="Arial" pitchFamily="34" charset="0"/>
                <a:cs typeface="Arial" pitchFamily="34" charset="0"/>
              </a:rPr>
              <a:t>PPCPs</a:t>
            </a:r>
            <a:r>
              <a:rPr lang="es-MX" sz="2800" dirty="0" smtClean="0">
                <a:latin typeface="Arial" pitchFamily="34" charset="0"/>
                <a:cs typeface="Arial" pitchFamily="34" charset="0"/>
              </a:rPr>
              <a:t>). Todas estas fuentes han sido </a:t>
            </a:r>
            <a:r>
              <a:rPr lang="es-MX" dirty="0" smtClean="0">
                <a:latin typeface="Arial" pitchFamily="34" charset="0"/>
                <a:cs typeface="Arial" pitchFamily="34" charset="0"/>
              </a:rPr>
              <a:t>reconocidas</a:t>
            </a:r>
            <a:r>
              <a:rPr lang="es-MX" sz="2800" dirty="0" smtClean="0">
                <a:latin typeface="Arial" pitchFamily="34" charset="0"/>
                <a:cs typeface="Arial" pitchFamily="34" charset="0"/>
              </a:rPr>
              <a:t>, pero principalmente las últimas, como rutas potenciales e importantes de eliminación del contaminante</a:t>
            </a:r>
            <a:endParaRPr lang="es-ES" sz="2800" dirty="0" smtClean="0">
              <a:latin typeface="Arial" pitchFamily="34" charset="0"/>
              <a:cs typeface="Arial" pitchFamily="34" charset="0"/>
            </a:endParaRPr>
          </a:p>
          <a:p>
            <a:endParaRPr lang="es-ES" dirty="0" smtClean="0">
              <a:latin typeface="Arial Rounded MT Bold" pitchFamily="34" charset="0"/>
            </a:endParaRPr>
          </a:p>
          <a:p>
            <a:endParaRPr lang="es-ES" dirty="0" smtClean="0">
              <a:latin typeface="Arial Rounded MT Bold" pitchFamily="34" charset="0"/>
            </a:endParaRPr>
          </a:p>
          <a:p>
            <a:endParaRPr lang="es-MX"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274638"/>
            <a:ext cx="8229600" cy="202034"/>
          </a:xfrm>
        </p:spPr>
        <p:txBody>
          <a:bodyPr>
            <a:normAutofit fontScale="90000"/>
          </a:bodyPr>
          <a:lstStyle/>
          <a:p>
            <a:endParaRPr lang="es-MX" dirty="0"/>
          </a:p>
        </p:txBody>
      </p:sp>
      <p:sp>
        <p:nvSpPr>
          <p:cNvPr id="2" name="1 Marcador de contenido"/>
          <p:cNvSpPr>
            <a:spLocks noGrp="1"/>
          </p:cNvSpPr>
          <p:nvPr>
            <p:ph idx="1"/>
          </p:nvPr>
        </p:nvSpPr>
        <p:spPr/>
        <p:txBody>
          <a:bodyPr/>
          <a:lstStyle/>
          <a:p>
            <a:r>
              <a:rPr lang="es-ES" dirty="0" smtClean="0">
                <a:latin typeface="Arial" pitchFamily="34" charset="0"/>
                <a:cs typeface="Arial" pitchFamily="34" charset="0"/>
              </a:rPr>
              <a:t>Los contaminantes del aire se clasifican en primarios y secundarios, según la fuente que los emite. Pueden ser de origen natural o resultado de la actividad humana, también pueden haber llegado a la atmosfera indirectamente como resultado de los procesos químicos que ocurren en ella.</a:t>
            </a:r>
          </a:p>
          <a:p>
            <a:endParaRPr lang="es-MX"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1124744"/>
            <a:ext cx="8229600" cy="6120680"/>
          </a:xfrm>
        </p:spPr>
        <p:txBody>
          <a:bodyPr>
            <a:normAutofit/>
          </a:bodyPr>
          <a:lstStyle/>
          <a:p>
            <a:r>
              <a:rPr lang="es-ES" dirty="0" smtClean="0">
                <a:latin typeface="Arial Rounded MT Bold" pitchFamily="34" charset="0"/>
                <a:cs typeface="Arial" pitchFamily="34" charset="0"/>
              </a:rPr>
              <a:t>Contaminantes primarios</a:t>
            </a:r>
            <a:r>
              <a:rPr lang="es-ES" sz="3200" dirty="0" smtClean="0">
                <a:latin typeface="Arial Rounded MT Bold" pitchFamily="34" charset="0"/>
                <a:cs typeface="Arial" pitchFamily="34" charset="0"/>
              </a:rPr>
              <a:t/>
            </a:r>
            <a:br>
              <a:rPr lang="es-ES" sz="3200" dirty="0" smtClean="0">
                <a:latin typeface="Arial Rounded MT Bold" pitchFamily="34" charset="0"/>
                <a:cs typeface="Arial" pitchFamily="34" charset="0"/>
              </a:rPr>
            </a:br>
            <a:r>
              <a:rPr lang="es-ES" sz="2700" dirty="0" smtClean="0">
                <a:latin typeface="Arial" pitchFamily="34" charset="0"/>
                <a:cs typeface="Arial" pitchFamily="34" charset="0"/>
              </a:rPr>
              <a:t/>
            </a:r>
            <a:br>
              <a:rPr lang="es-ES" sz="2700" dirty="0" smtClean="0">
                <a:latin typeface="Arial" pitchFamily="34" charset="0"/>
                <a:cs typeface="Arial" pitchFamily="34" charset="0"/>
              </a:rPr>
            </a:br>
            <a:r>
              <a:rPr lang="es-ES" sz="2700" dirty="0" smtClean="0">
                <a:latin typeface="Arial" pitchFamily="34" charset="0"/>
                <a:cs typeface="Arial" pitchFamily="34" charset="0"/>
              </a:rPr>
              <a:t> </a:t>
            </a:r>
            <a:br>
              <a:rPr lang="es-ES" sz="2700" dirty="0" smtClean="0">
                <a:latin typeface="Arial" pitchFamily="34" charset="0"/>
                <a:cs typeface="Arial" pitchFamily="34" charset="0"/>
              </a:rPr>
            </a:br>
            <a:r>
              <a:rPr lang="es-ES" sz="2700" b="0" dirty="0" smtClean="0">
                <a:latin typeface="Arial" pitchFamily="34" charset="0"/>
                <a:cs typeface="Arial" pitchFamily="34" charset="0"/>
              </a:rPr>
              <a:t>Son los productos químicos que la atmosfera recoge directamente de :</a:t>
            </a:r>
            <a:br>
              <a:rPr lang="es-ES" sz="2700" b="0" dirty="0" smtClean="0">
                <a:latin typeface="Arial" pitchFamily="34" charset="0"/>
                <a:cs typeface="Arial" pitchFamily="34" charset="0"/>
              </a:rPr>
            </a:br>
            <a:r>
              <a:rPr lang="es-ES" sz="2700" b="0" dirty="0" smtClean="0">
                <a:latin typeface="Arial" pitchFamily="34" charset="0"/>
                <a:cs typeface="Arial" pitchFamily="34" charset="0"/>
              </a:rPr>
              <a:t>1) Fenómenos Naturales : tormentas de polvo, emisiones volcánicas</a:t>
            </a:r>
            <a:br>
              <a:rPr lang="es-ES" sz="2700" b="0" dirty="0" smtClean="0">
                <a:latin typeface="Arial" pitchFamily="34" charset="0"/>
                <a:cs typeface="Arial" pitchFamily="34" charset="0"/>
              </a:rPr>
            </a:br>
            <a:r>
              <a:rPr lang="es-ES" sz="2700" b="0" dirty="0" smtClean="0">
                <a:latin typeface="Arial" pitchFamily="34" charset="0"/>
                <a:cs typeface="Arial" pitchFamily="34" charset="0"/>
              </a:rPr>
              <a:t>2) Actividad humana: Combustión de vehículos, chimeneas de las fabricas, evaporación de solventes etc.</a:t>
            </a:r>
            <a:r>
              <a:rPr lang="es-ES" sz="3600" b="0" dirty="0" smtClean="0"/>
              <a:t/>
            </a:r>
            <a:br>
              <a:rPr lang="es-ES" sz="3600" b="0" dirty="0" smtClean="0"/>
            </a:br>
            <a:endParaRPr lang="es-ES" dirty="0"/>
          </a:p>
        </p:txBody>
      </p:sp>
      <p:sp>
        <p:nvSpPr>
          <p:cNvPr id="2" name="1 Marcador de contenido"/>
          <p:cNvSpPr>
            <a:spLocks noGrp="1"/>
          </p:cNvSpPr>
          <p:nvPr>
            <p:ph idx="1"/>
          </p:nvPr>
        </p:nvSpPr>
        <p:spPr/>
        <p:txBody>
          <a:bodyPr>
            <a:normAutofit/>
          </a:bodyPr>
          <a:lstStyle/>
          <a:p>
            <a:pPr>
              <a:buNone/>
            </a:pPr>
            <a:r>
              <a:rPr lang="es-ES" dirty="0" smtClean="0"/>
              <a:t/>
            </a:r>
            <a:br>
              <a:rPr lang="es-ES" dirty="0" smtClean="0"/>
            </a:br>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smtClean="0">
                <a:latin typeface="Arial Rounded MT Bold" pitchFamily="34" charset="0"/>
              </a:rPr>
              <a:t>Contaminantes secundarios</a:t>
            </a:r>
            <a:endParaRPr lang="es-MX" dirty="0">
              <a:latin typeface="Arial Rounded MT Bold" pitchFamily="34" charset="0"/>
            </a:endParaRPr>
          </a:p>
        </p:txBody>
      </p:sp>
      <p:sp>
        <p:nvSpPr>
          <p:cNvPr id="2" name="1 Marcador de contenido"/>
          <p:cNvSpPr>
            <a:spLocks noGrp="1"/>
          </p:cNvSpPr>
          <p:nvPr>
            <p:ph idx="1"/>
          </p:nvPr>
        </p:nvSpPr>
        <p:spPr>
          <a:xfrm>
            <a:off x="457200" y="1481328"/>
            <a:ext cx="8229600" cy="5188032"/>
          </a:xfrm>
        </p:spPr>
        <p:txBody>
          <a:bodyPr/>
          <a:lstStyle/>
          <a:p>
            <a:pPr>
              <a:buNone/>
            </a:pPr>
            <a:r>
              <a:rPr lang="es-MX" dirty="0" smtClean="0">
                <a:latin typeface="Arial" pitchFamily="34" charset="0"/>
                <a:cs typeface="Arial" pitchFamily="34" charset="0"/>
              </a:rPr>
              <a:t>  </a:t>
            </a:r>
          </a:p>
          <a:p>
            <a:pPr>
              <a:buNone/>
            </a:pPr>
            <a:endParaRPr lang="es-MX" dirty="0" smtClean="0">
              <a:latin typeface="Arial" pitchFamily="34" charset="0"/>
              <a:cs typeface="Arial" pitchFamily="34" charset="0"/>
            </a:endParaRPr>
          </a:p>
          <a:p>
            <a:pPr>
              <a:buNone/>
            </a:pPr>
            <a:r>
              <a:rPr lang="es-MX" dirty="0" smtClean="0">
                <a:latin typeface="Arial" pitchFamily="34" charset="0"/>
                <a:cs typeface="Arial" pitchFamily="34" charset="0"/>
              </a:rPr>
              <a:t> Son aquellos compuestos indeseables que se forman como resultado de las reacciones entre ellos mismos, o bien, como resultado de las reacciones entre los componentes básicos del aire, ejemplos de contaminantes secundarios son : el ozono, peróxido de hidrogeno, la mayoría de las sales de nitratos y sulfatos etc.</a:t>
            </a:r>
          </a:p>
          <a:p>
            <a:endParaRPr lang="es-MX" dirty="0" smtClean="0">
              <a:latin typeface="Arial Rounded MT Bold" pitchFamily="34" charset="0"/>
            </a:endParaRPr>
          </a:p>
          <a:p>
            <a:endParaRPr lang="es-MX"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0"/>
            <a:ext cx="8229600" cy="1340768"/>
          </a:xfrm>
        </p:spPr>
        <p:txBody>
          <a:bodyPr>
            <a:normAutofit fontScale="90000"/>
          </a:bodyPr>
          <a:lstStyle/>
          <a:p>
            <a:r>
              <a:rPr lang="es-MX" dirty="0" smtClean="0"/>
              <a:t>Principales contaminantes químicos</a:t>
            </a:r>
            <a:endParaRPr lang="es-MX" dirty="0"/>
          </a:p>
        </p:txBody>
      </p:sp>
      <p:graphicFrame>
        <p:nvGraphicFramePr>
          <p:cNvPr id="4" name="3 Marcador de contenido"/>
          <p:cNvGraphicFramePr>
            <a:graphicFrameLocks noGrp="1"/>
          </p:cNvGraphicFramePr>
          <p:nvPr>
            <p:ph idx="1"/>
          </p:nvPr>
        </p:nvGraphicFramePr>
        <p:xfrm>
          <a:off x="0" y="1484784"/>
          <a:ext cx="8892480" cy="4741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0"/>
            <a:ext cx="8229600" cy="980728"/>
          </a:xfrm>
        </p:spPr>
        <p:txBody>
          <a:bodyPr>
            <a:normAutofit fontScale="90000"/>
          </a:bodyPr>
          <a:lstStyle/>
          <a:p>
            <a:r>
              <a:rPr lang="es-MX" dirty="0" smtClean="0"/>
              <a:t/>
            </a:r>
            <a:br>
              <a:rPr lang="es-MX" dirty="0" smtClean="0"/>
            </a:br>
            <a:r>
              <a:rPr lang="es-MX" dirty="0" smtClean="0"/>
              <a:t/>
            </a:r>
            <a:br>
              <a:rPr lang="es-MX" dirty="0" smtClean="0"/>
            </a:br>
            <a:r>
              <a:rPr lang="es-MX" dirty="0" smtClean="0"/>
              <a:t/>
            </a:r>
            <a:br>
              <a:rPr lang="es-MX" dirty="0" smtClean="0"/>
            </a:br>
            <a:r>
              <a:rPr lang="es-MX" dirty="0" smtClean="0"/>
              <a:t/>
            </a:r>
            <a:br>
              <a:rPr lang="es-MX" dirty="0" smtClean="0"/>
            </a:br>
            <a:r>
              <a:rPr lang="es-MX" dirty="0" smtClean="0"/>
              <a:t/>
            </a:r>
            <a:br>
              <a:rPr lang="es-MX" dirty="0" smtClean="0"/>
            </a:br>
            <a:r>
              <a:rPr lang="es-MX" dirty="0" smtClean="0"/>
              <a:t>Conclusión</a:t>
            </a:r>
            <a:br>
              <a:rPr lang="es-MX" dirty="0" smtClean="0"/>
            </a:br>
            <a:endParaRPr lang="es-MX" dirty="0"/>
          </a:p>
        </p:txBody>
      </p:sp>
      <p:sp>
        <p:nvSpPr>
          <p:cNvPr id="2" name="1 Marcador de contenido"/>
          <p:cNvSpPr>
            <a:spLocks noGrp="1"/>
          </p:cNvSpPr>
          <p:nvPr>
            <p:ph idx="1"/>
          </p:nvPr>
        </p:nvSpPr>
        <p:spPr>
          <a:xfrm>
            <a:off x="457200" y="908720"/>
            <a:ext cx="8229600" cy="5760640"/>
          </a:xfrm>
        </p:spPr>
        <p:txBody>
          <a:bodyPr>
            <a:noAutofit/>
          </a:bodyPr>
          <a:lstStyle/>
          <a:p>
            <a:pPr>
              <a:buNone/>
            </a:pPr>
            <a:r>
              <a:rPr lang="es-MX" dirty="0" smtClean="0">
                <a:latin typeface="Arial" pitchFamily="34" charset="0"/>
                <a:cs typeface="Arial" pitchFamily="34" charset="0"/>
              </a:rPr>
              <a:t>  Después de haber analizado este tema es pertinente hacer una reflexión como humanos que somos , para mitigar las actividades humana que producen estos contaminantes, Actualmente existe un interés creciente por las repercusiones que tendrán los compuestos orgánicos de origen </a:t>
            </a:r>
            <a:r>
              <a:rPr lang="es-MX" dirty="0" err="1" smtClean="0">
                <a:latin typeface="Arial" pitchFamily="34" charset="0"/>
                <a:cs typeface="Arial" pitchFamily="34" charset="0"/>
              </a:rPr>
              <a:t>atropogénico</a:t>
            </a:r>
            <a:r>
              <a:rPr lang="es-MX" dirty="0" smtClean="0">
                <a:latin typeface="Arial" pitchFamily="34" charset="0"/>
                <a:cs typeface="Arial" pitchFamily="34" charset="0"/>
              </a:rPr>
              <a:t> en el ambiente. El agua es una fuente importante de estos compuestos para los seres vivos. La regulación de estos contaminantes es escasa, debido al desconocimiento de sus efectos, además de que no se tiene un inventario de “todas” las especies químicas presentes en una muestra ambiental, por limitaciones analíticas.</a:t>
            </a:r>
            <a:br>
              <a:rPr lang="es-MX" dirty="0" smtClean="0">
                <a:latin typeface="Arial" pitchFamily="34" charset="0"/>
                <a:cs typeface="Arial" pitchFamily="34" charset="0"/>
              </a:rPr>
            </a:br>
            <a:endParaRPr lang="es-MX" dirty="0">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251520" y="-45719"/>
            <a:ext cx="8229600" cy="45719"/>
          </a:xfrm>
        </p:spPr>
        <p:txBody>
          <a:bodyPr>
            <a:normAutofit fontScale="90000"/>
          </a:bodyPr>
          <a:lstStyle/>
          <a:p>
            <a:endParaRPr lang="es-MX" dirty="0"/>
          </a:p>
        </p:txBody>
      </p:sp>
      <p:sp>
        <p:nvSpPr>
          <p:cNvPr id="2" name="1 Marcador de contenido"/>
          <p:cNvSpPr>
            <a:spLocks noGrp="1"/>
          </p:cNvSpPr>
          <p:nvPr>
            <p:ph idx="1"/>
          </p:nvPr>
        </p:nvSpPr>
        <p:spPr>
          <a:xfrm>
            <a:off x="457200" y="260648"/>
            <a:ext cx="8229600" cy="5746643"/>
          </a:xfrm>
        </p:spPr>
        <p:txBody>
          <a:bodyPr/>
          <a:lstStyle/>
          <a:p>
            <a:pPr>
              <a:buNone/>
            </a:pPr>
            <a:endParaRPr lang="es-MX" dirty="0" smtClean="0"/>
          </a:p>
          <a:p>
            <a:pPr>
              <a:buNone/>
            </a:pPr>
            <a:r>
              <a:rPr lang="es-MX" dirty="0" smtClean="0">
                <a:latin typeface="Arial" pitchFamily="34" charset="0"/>
                <a:cs typeface="Arial" pitchFamily="34" charset="0"/>
              </a:rPr>
              <a:t>BIBLIOGRAFIA</a:t>
            </a:r>
          </a:p>
          <a:p>
            <a:pPr>
              <a:buNone/>
            </a:pPr>
            <a:r>
              <a:rPr lang="es-MX" dirty="0" smtClean="0">
                <a:latin typeface="Arial" pitchFamily="34" charset="0"/>
                <a:cs typeface="Arial" pitchFamily="34" charset="0"/>
              </a:rPr>
              <a:t> Ramírez Regalado Víctor Manuel, Química 2, segunda edición, Grupo Editorial PATRIA.</a:t>
            </a:r>
          </a:p>
          <a:p>
            <a:pPr>
              <a:buNone/>
            </a:pPr>
            <a:r>
              <a:rPr lang="es-MX" dirty="0" smtClean="0">
                <a:latin typeface="Arial" pitchFamily="34" charset="0"/>
                <a:cs typeface="Arial" pitchFamily="34" charset="0"/>
              </a:rPr>
              <a:t>Revista unam.mx</a:t>
            </a:r>
          </a:p>
          <a:p>
            <a:endParaRPr lang="es-MX" dirty="0">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241</TotalTime>
  <Words>820</Words>
  <Application>Microsoft Office PowerPoint</Application>
  <PresentationFormat>Presentación en pantalla (4:3)</PresentationFormat>
  <Paragraphs>61</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Flujo</vt:lpstr>
      <vt:lpstr>                  Multiversidad Latinoamericana  Campus : Culiacán Norte</vt:lpstr>
      <vt:lpstr>Presentación de PowerPoint</vt:lpstr>
      <vt:lpstr>Presentación de PowerPoint</vt:lpstr>
      <vt:lpstr>2.2 ORIGEN</vt:lpstr>
      <vt:lpstr>2.2 ORIGEN CONTAMINANTES ANTROPOGENICOS </vt:lpstr>
      <vt:lpstr>Presentación de PowerPoint</vt:lpstr>
      <vt:lpstr>Presentación de PowerPoint</vt:lpstr>
      <vt:lpstr>Contaminantes primarios    Son los productos químicos que la atmosfera recoge directamente de : 1) Fenómenos Naturales : tormentas de polvo, emisiones volcánicas 2) Actividad humana: Combustión de vehículos, chimeneas de las fabricas, evaporación de solventes etc. </vt:lpstr>
      <vt:lpstr>Contaminantes secundarios</vt:lpstr>
      <vt:lpstr>Principales contaminantes químicos</vt:lpstr>
      <vt:lpstr>     Conclusión </vt:lpstr>
      <vt:lpstr>Presentación de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Origen de la contaminación</dc:title>
  <dc:creator>PERSONAL</dc:creator>
  <cp:lastModifiedBy>TValladolid</cp:lastModifiedBy>
  <cp:revision>27</cp:revision>
  <dcterms:created xsi:type="dcterms:W3CDTF">2015-02-24T00:20:30Z</dcterms:created>
  <dcterms:modified xsi:type="dcterms:W3CDTF">2016-08-05T18:46:13Z</dcterms:modified>
</cp:coreProperties>
</file>