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2"/>
      </p:bgRef>
    </p:bg>
    <p:spTree>
      <p:nvGrpSpPr>
        <p:cNvPr id="1" name=""/>
        <p:cNvGrpSpPr/>
        <p:nvPr/>
      </p:nvGrpSpPr>
      <p:grpSpPr>
        <a:xfrm>
          <a:off x="0" y="0"/>
          <a:ext cx="0" cy="0"/>
          <a:chOff x="0" y="0"/>
          <a:chExt cx="0" cy="0"/>
        </a:xfrm>
      </p:grpSpPr>
      <p:sp>
        <p:nvSpPr>
          <p:cNvPr id="7" name="6 Rectángulo"/>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2362200" y="4038600"/>
            <a:ext cx="6477000" cy="1828800"/>
          </a:xfrm>
        </p:spPr>
        <p:txBody>
          <a:bodyPr anchor="b"/>
          <a:lstStyle>
            <a:lvl1pPr>
              <a:defRPr cap="all" baseline="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0AD3B254-6B27-4EE4-B139-B935D77C271B}" type="datetimeFigureOut">
              <a:rPr lang="es-MX" smtClean="0"/>
              <a:t>04/03/2015</a:t>
            </a:fld>
            <a:endParaRPr lang="es-MX"/>
          </a:p>
        </p:txBody>
      </p:sp>
      <p:sp>
        <p:nvSpPr>
          <p:cNvPr id="17" name="16 Marcador de pie de página"/>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s-MX"/>
          </a:p>
        </p:txBody>
      </p:sp>
      <p:sp>
        <p:nvSpPr>
          <p:cNvPr id="29" name="28 Marcador de número de diapositiva"/>
          <p:cNvSpPr>
            <a:spLocks noGrp="1"/>
          </p:cNvSpPr>
          <p:nvPr>
            <p:ph type="sldNum" sz="quarter" idx="12"/>
          </p:nvPr>
        </p:nvSpPr>
        <p:spPr>
          <a:xfrm>
            <a:off x="8001000" y="228600"/>
            <a:ext cx="838200" cy="381000"/>
          </a:xfrm>
        </p:spPr>
        <p:txBody>
          <a:bodyPr/>
          <a:lstStyle>
            <a:lvl1pPr>
              <a:defRPr>
                <a:solidFill>
                  <a:schemeClr val="tx2"/>
                </a:solidFill>
              </a:defRPr>
            </a:lvl1pPr>
          </a:lstStyle>
          <a:p>
            <a:fld id="{E700DB62-1FBF-4C6D-9AD5-465EA276AA35}" type="slidenum">
              <a:rPr lang="es-MX" smtClean="0"/>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12648" y="228600"/>
            <a:ext cx="8153400" cy="990600"/>
          </a:xfrm>
        </p:spPr>
        <p:txBody>
          <a:body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fld id="{0AD3B254-6B27-4EE4-B139-B935D77C271B}" type="datetimeFigureOut">
              <a:rPr lang="es-MX" smtClean="0"/>
              <a:t>04/03/2015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lvl1pPr>
              <a:defRPr>
                <a:solidFill>
                  <a:srgbClr val="FFFFFF"/>
                </a:solidFill>
              </a:defRPr>
            </a:lvl1pPr>
          </a:lstStyle>
          <a:p>
            <a:fld id="{E700DB62-1FBF-4C6D-9AD5-465EA276AA35}" type="slidenum">
              <a:rPr lang="es-MX" smtClean="0"/>
              <a:t>‹Nº›</a:t>
            </a:fld>
            <a:endParaRPr lang="es-MX"/>
          </a:p>
        </p:txBody>
      </p:sp>
      <p:sp>
        <p:nvSpPr>
          <p:cNvPr id="8" name="7 Marcador de contenido"/>
          <p:cNvSpPr>
            <a:spLocks noGrp="1"/>
          </p:cNvSpPr>
          <p:nvPr>
            <p:ph sz="quarter" idx="1"/>
          </p:nvPr>
        </p:nvSpPr>
        <p:spPr>
          <a:xfrm>
            <a:off x="612648" y="1600200"/>
            <a:ext cx="8153400" cy="44958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7" name="6 Rectángulo"/>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s-ES" smtClean="0"/>
              <a:t>Haga clic para modificar el estilo de título del patrón</a:t>
            </a:r>
            <a:endParaRPr kumimoji="0" lang="en-US"/>
          </a:p>
        </p:txBody>
      </p:sp>
      <p:sp>
        <p:nvSpPr>
          <p:cNvPr id="12" name="11 Marcador de fecha"/>
          <p:cNvSpPr>
            <a:spLocks noGrp="1"/>
          </p:cNvSpPr>
          <p:nvPr>
            <p:ph type="dt" sz="half" idx="10"/>
          </p:nvPr>
        </p:nvSpPr>
        <p:spPr/>
        <p:txBody>
          <a:bodyPr/>
          <a:lstStyle/>
          <a:p>
            <a:fld id="{0AD3B254-6B27-4EE4-B139-B935D77C271B}" type="datetimeFigureOut">
              <a:rPr lang="es-MX" smtClean="0"/>
              <a:t>04/03/2015</a:t>
            </a:fld>
            <a:endParaRPr lang="es-MX"/>
          </a:p>
        </p:txBody>
      </p:sp>
      <p:sp>
        <p:nvSpPr>
          <p:cNvPr id="13" name="12 Marcador de número de diapositiva"/>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E700DB62-1FBF-4C6D-9AD5-465EA276AA35}" type="slidenum">
              <a:rPr lang="es-MX" smtClean="0"/>
              <a:t>‹Nº›</a:t>
            </a:fld>
            <a:endParaRPr lang="es-MX"/>
          </a:p>
        </p:txBody>
      </p:sp>
      <p:sp>
        <p:nvSpPr>
          <p:cNvPr id="14" name="13 Marcador de pie de página"/>
          <p:cNvSpPr>
            <a:spLocks noGrp="1"/>
          </p:cNvSpPr>
          <p:nvPr>
            <p:ph type="ftr" sz="quarter" idx="12"/>
          </p:nvPr>
        </p:nvSpPr>
        <p:spPr/>
        <p:txBody>
          <a:bodyPr/>
          <a:lstStyle/>
          <a:p>
            <a:endParaRPr lang="es-MX"/>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9" name="8 Marcador de contenido"/>
          <p:cNvSpPr>
            <a:spLocks noGrp="1"/>
          </p:cNvSpPr>
          <p:nvPr>
            <p:ph sz="quarter" idx="1"/>
          </p:nvPr>
        </p:nvSpPr>
        <p:spPr>
          <a:xfrm>
            <a:off x="609600" y="1589567"/>
            <a:ext cx="38862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844901" y="1589567"/>
            <a:ext cx="38862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8" name="7 Marcador de fecha"/>
          <p:cNvSpPr>
            <a:spLocks noGrp="1"/>
          </p:cNvSpPr>
          <p:nvPr>
            <p:ph type="dt" sz="half" idx="15"/>
          </p:nvPr>
        </p:nvSpPr>
        <p:spPr/>
        <p:txBody>
          <a:bodyPr rtlCol="0"/>
          <a:lstStyle/>
          <a:p>
            <a:fld id="{0AD3B254-6B27-4EE4-B139-B935D77C271B}" type="datetimeFigureOut">
              <a:rPr lang="es-MX" smtClean="0"/>
              <a:t>04/03/2015</a:t>
            </a:fld>
            <a:endParaRPr lang="es-MX"/>
          </a:p>
        </p:txBody>
      </p:sp>
      <p:sp>
        <p:nvSpPr>
          <p:cNvPr id="10" name="9 Marcador de número de diapositiva"/>
          <p:cNvSpPr>
            <a:spLocks noGrp="1"/>
          </p:cNvSpPr>
          <p:nvPr>
            <p:ph type="sldNum" sz="quarter" idx="16"/>
          </p:nvPr>
        </p:nvSpPr>
        <p:spPr/>
        <p:txBody>
          <a:bodyPr rtlCol="0"/>
          <a:lstStyle/>
          <a:p>
            <a:fld id="{E700DB62-1FBF-4C6D-9AD5-465EA276AA35}" type="slidenum">
              <a:rPr lang="es-MX" smtClean="0"/>
              <a:t>‹Nº›</a:t>
            </a:fld>
            <a:endParaRPr lang="es-MX"/>
          </a:p>
        </p:txBody>
      </p:sp>
      <p:sp>
        <p:nvSpPr>
          <p:cNvPr id="12" name="11 Marcador de pie de página"/>
          <p:cNvSpPr>
            <a:spLocks noGrp="1"/>
          </p:cNvSpPr>
          <p:nvPr>
            <p:ph type="ftr" sz="quarter" idx="17"/>
          </p:nvPr>
        </p:nvSpPr>
        <p:spPr/>
        <p:txBody>
          <a:bodyPr rtlCol="0"/>
          <a:lstStyle/>
          <a:p>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33400" y="273050"/>
            <a:ext cx="8153400" cy="869950"/>
          </a:xfrm>
        </p:spPr>
        <p:txBody>
          <a:bodyPr anchor="ctr"/>
          <a:lstStyle>
            <a:lvl1pPr>
              <a:defRPr/>
            </a:lvl1pPr>
          </a:lstStyle>
          <a:p>
            <a:r>
              <a:rPr kumimoji="0" lang="es-ES" smtClean="0"/>
              <a:t>Haga clic para modificar el estilo de título del patrón</a:t>
            </a:r>
            <a:endParaRPr kumimoji="0" lang="en-US"/>
          </a:p>
        </p:txBody>
      </p:sp>
      <p:sp>
        <p:nvSpPr>
          <p:cNvPr id="11" name="10 Marcador de contenido"/>
          <p:cNvSpPr>
            <a:spLocks noGrp="1"/>
          </p:cNvSpPr>
          <p:nvPr>
            <p:ph sz="quarter" idx="2"/>
          </p:nvPr>
        </p:nvSpPr>
        <p:spPr>
          <a:xfrm>
            <a:off x="609600" y="2438400"/>
            <a:ext cx="3886200" cy="35814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800600" y="2438400"/>
            <a:ext cx="3886200" cy="35814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Marcador de fecha"/>
          <p:cNvSpPr>
            <a:spLocks noGrp="1"/>
          </p:cNvSpPr>
          <p:nvPr>
            <p:ph type="dt" sz="half" idx="15"/>
          </p:nvPr>
        </p:nvSpPr>
        <p:spPr/>
        <p:txBody>
          <a:bodyPr rtlCol="0"/>
          <a:lstStyle/>
          <a:p>
            <a:fld id="{0AD3B254-6B27-4EE4-B139-B935D77C271B}" type="datetimeFigureOut">
              <a:rPr lang="es-MX" smtClean="0"/>
              <a:t>04/03/2015</a:t>
            </a:fld>
            <a:endParaRPr lang="es-MX"/>
          </a:p>
        </p:txBody>
      </p:sp>
      <p:sp>
        <p:nvSpPr>
          <p:cNvPr id="12" name="11 Marcador de número de diapositiva"/>
          <p:cNvSpPr>
            <a:spLocks noGrp="1"/>
          </p:cNvSpPr>
          <p:nvPr>
            <p:ph type="sldNum" sz="quarter" idx="16"/>
          </p:nvPr>
        </p:nvSpPr>
        <p:spPr/>
        <p:txBody>
          <a:bodyPr rtlCol="0"/>
          <a:lstStyle/>
          <a:p>
            <a:fld id="{E700DB62-1FBF-4C6D-9AD5-465EA276AA35}" type="slidenum">
              <a:rPr lang="es-MX" smtClean="0"/>
              <a:t>‹Nº›</a:t>
            </a:fld>
            <a:endParaRPr lang="es-MX"/>
          </a:p>
        </p:txBody>
      </p:sp>
      <p:sp>
        <p:nvSpPr>
          <p:cNvPr id="14" name="13 Marcador de pie de página"/>
          <p:cNvSpPr>
            <a:spLocks noGrp="1"/>
          </p:cNvSpPr>
          <p:nvPr>
            <p:ph type="ftr" sz="quarter" idx="17"/>
          </p:nvPr>
        </p:nvSpPr>
        <p:spPr/>
        <p:txBody>
          <a:bodyPr rtlCol="0"/>
          <a:lstStyle/>
          <a:p>
            <a:endParaRPr lang="es-MX"/>
          </a:p>
        </p:txBody>
      </p:sp>
      <p:sp>
        <p:nvSpPr>
          <p:cNvPr id="16" name="15 Marcador de texto"/>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5" name="14 Marcador de texto"/>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0AD3B254-6B27-4EE4-B139-B935D77C271B}" type="datetimeFigureOut">
              <a:rPr lang="es-MX" smtClean="0"/>
              <a:t>04/03/2015</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lvl1pPr>
              <a:defRPr>
                <a:solidFill>
                  <a:srgbClr val="FFFFFF"/>
                </a:solidFill>
              </a:defRPr>
            </a:lvl1pPr>
          </a:lstStyle>
          <a:p>
            <a:fld id="{E700DB62-1FBF-4C6D-9AD5-465EA276AA35}"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AD3B254-6B27-4EE4-B139-B935D77C271B}" type="datetimeFigureOut">
              <a:rPr lang="es-MX" smtClean="0"/>
              <a:t>04/03/2015</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a:xfrm>
            <a:off x="0" y="6248400"/>
            <a:ext cx="533400" cy="381000"/>
          </a:xfrm>
        </p:spPr>
        <p:txBody>
          <a:bodyPr/>
          <a:lstStyle>
            <a:lvl1pPr>
              <a:defRPr>
                <a:solidFill>
                  <a:schemeClr val="tx2"/>
                </a:solidFill>
              </a:defRPr>
            </a:lvl1pPr>
          </a:lstStyle>
          <a:p>
            <a:fld id="{E700DB62-1FBF-4C6D-9AD5-465EA276AA35}"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8077200" cy="869950"/>
          </a:xfrm>
        </p:spPr>
        <p:txBody>
          <a:bodyPr anchor="ctr"/>
          <a:lstStyle>
            <a:lvl1pPr algn="l">
              <a:buNone/>
              <a:defRPr sz="4400" b="0"/>
            </a:lvl1p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0AD3B254-6B27-4EE4-B139-B935D77C271B}" type="datetimeFigureOut">
              <a:rPr lang="es-MX" smtClean="0"/>
              <a:t>04/03/2015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lvl1pPr>
              <a:defRPr>
                <a:solidFill>
                  <a:srgbClr val="FFFFFF"/>
                </a:solidFill>
              </a:defRPr>
            </a:lvl1pPr>
          </a:lstStyle>
          <a:p>
            <a:fld id="{E700DB62-1FBF-4C6D-9AD5-465EA276AA35}" type="slidenum">
              <a:rPr lang="es-MX" smtClean="0"/>
              <a:t>‹Nº›</a:t>
            </a:fld>
            <a:endParaRPr lang="es-MX"/>
          </a:p>
        </p:txBody>
      </p:sp>
      <p:sp>
        <p:nvSpPr>
          <p:cNvPr id="3" name="2 Marcador de texto"/>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9" name="8 Marcador de contenido"/>
          <p:cNvSpPr>
            <a:spLocks noGrp="1"/>
          </p:cNvSpPr>
          <p:nvPr>
            <p:ph sz="quarter" idx="1"/>
          </p:nvPr>
        </p:nvSpPr>
        <p:spPr>
          <a:xfrm>
            <a:off x="2362200" y="1752600"/>
            <a:ext cx="6400800" cy="44196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3">
        <a:schemeClr val="bg2"/>
      </p:bgRef>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8" name="7 Rectángulo"/>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s-ES" smtClean="0"/>
              <a:t>Haga clic para modificar el estilo de título del patrón</a:t>
            </a:r>
            <a:endParaRPr kumimoji="0" lang="en-US"/>
          </a:p>
        </p:txBody>
      </p:sp>
      <p:sp>
        <p:nvSpPr>
          <p:cNvPr id="11" name="10 Rectángulo"/>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Marcador de fecha"/>
          <p:cNvSpPr>
            <a:spLocks noGrp="1"/>
          </p:cNvSpPr>
          <p:nvPr>
            <p:ph type="dt" sz="half" idx="10"/>
          </p:nvPr>
        </p:nvSpPr>
        <p:spPr>
          <a:xfrm>
            <a:off x="6248400" y="6248400"/>
            <a:ext cx="2667000" cy="365125"/>
          </a:xfrm>
        </p:spPr>
        <p:txBody>
          <a:bodyPr rtlCol="0"/>
          <a:lstStyle/>
          <a:p>
            <a:fld id="{0AD3B254-6B27-4EE4-B139-B935D77C271B}" type="datetimeFigureOut">
              <a:rPr lang="es-MX" smtClean="0"/>
              <a:t>04/03/2015</a:t>
            </a:fld>
            <a:endParaRPr lang="es-MX"/>
          </a:p>
        </p:txBody>
      </p:sp>
      <p:sp>
        <p:nvSpPr>
          <p:cNvPr id="13" name="12 Marcador de número de diapositiva"/>
          <p:cNvSpPr>
            <a:spLocks noGrp="1"/>
          </p:cNvSpPr>
          <p:nvPr>
            <p:ph type="sldNum" sz="quarter" idx="11"/>
          </p:nvPr>
        </p:nvSpPr>
        <p:spPr>
          <a:xfrm>
            <a:off x="0" y="4667249"/>
            <a:ext cx="1447800" cy="663578"/>
          </a:xfrm>
        </p:spPr>
        <p:txBody>
          <a:bodyPr rtlCol="0"/>
          <a:lstStyle>
            <a:lvl1pPr>
              <a:defRPr sz="2800"/>
            </a:lvl1pPr>
          </a:lstStyle>
          <a:p>
            <a:fld id="{E700DB62-1FBF-4C6D-9AD5-465EA276AA35}" type="slidenum">
              <a:rPr lang="es-MX" smtClean="0"/>
              <a:t>‹Nº›</a:t>
            </a:fld>
            <a:endParaRPr lang="es-MX"/>
          </a:p>
        </p:txBody>
      </p:sp>
      <p:sp>
        <p:nvSpPr>
          <p:cNvPr id="14" name="13 Marcador de pie de página"/>
          <p:cNvSpPr>
            <a:spLocks noGrp="1"/>
          </p:cNvSpPr>
          <p:nvPr>
            <p:ph type="ftr" sz="quarter" idx="12"/>
          </p:nvPr>
        </p:nvSpPr>
        <p:spPr>
          <a:xfrm>
            <a:off x="1600200" y="6248206"/>
            <a:ext cx="4572000" cy="365125"/>
          </a:xfrm>
        </p:spPr>
        <p:txBody>
          <a:bodyPr rtlCol="0"/>
          <a:lstStyle/>
          <a:p>
            <a:endParaRPr lang="es-MX"/>
          </a:p>
        </p:txBody>
      </p:sp>
      <p:sp>
        <p:nvSpPr>
          <p:cNvPr id="3" name="2 Marcador de posición de imagen"/>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s-ES" smtClean="0"/>
              <a:t>Haga clic en el icono para agregar una imagen</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0AD3B254-6B27-4EE4-B139-B935D77C271B}" type="datetimeFigureOut">
              <a:rPr lang="es-MX" smtClean="0"/>
              <a:t>04/03/2015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E700DB62-1FBF-4C6D-9AD5-465EA276AA35}"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bg>
      <p:bgRef idx="1001">
        <a:schemeClr val="bg1"/>
      </p:bgRef>
    </p:bg>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609600"/>
            <a:ext cx="2057400" cy="55165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609600"/>
            <a:ext cx="5562600" cy="5516564"/>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6553200" y="6248402"/>
            <a:ext cx="2209800" cy="365125"/>
          </a:xfrm>
        </p:spPr>
        <p:txBody>
          <a:bodyPr/>
          <a:lstStyle/>
          <a:p>
            <a:fld id="{0AD3B254-6B27-4EE4-B139-B935D77C271B}" type="datetimeFigureOut">
              <a:rPr lang="es-MX" smtClean="0"/>
              <a:t>04/03/2015</a:t>
            </a:fld>
            <a:endParaRPr lang="es-MX"/>
          </a:p>
        </p:txBody>
      </p:sp>
      <p:sp>
        <p:nvSpPr>
          <p:cNvPr id="5" name="4 Marcador de pie de página"/>
          <p:cNvSpPr>
            <a:spLocks noGrp="1"/>
          </p:cNvSpPr>
          <p:nvPr>
            <p:ph type="ftr" sz="quarter" idx="11"/>
          </p:nvPr>
        </p:nvSpPr>
        <p:spPr>
          <a:xfrm>
            <a:off x="457201" y="6248207"/>
            <a:ext cx="5573483" cy="365125"/>
          </a:xfrm>
        </p:spPr>
        <p:txBody>
          <a:bodyPr/>
          <a:lstStyle/>
          <a:p>
            <a:endParaRPr lang="es-MX"/>
          </a:p>
        </p:txBody>
      </p:sp>
      <p:sp>
        <p:nvSpPr>
          <p:cNvPr id="7" name="6 Rectángulo"/>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7 Rectángulo"/>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8 Rectángulo"/>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5 Marcador de número de diapositiva"/>
          <p:cNvSpPr>
            <a:spLocks noGrp="1"/>
          </p:cNvSpPr>
          <p:nvPr>
            <p:ph type="sldNum" sz="quarter" idx="12"/>
          </p:nvPr>
        </p:nvSpPr>
        <p:spPr>
          <a:xfrm rot="5400000">
            <a:off x="5989638" y="144462"/>
            <a:ext cx="533400" cy="244476"/>
          </a:xfrm>
        </p:spPr>
        <p:txBody>
          <a:bodyPr/>
          <a:lstStyle/>
          <a:p>
            <a:fld id="{E700DB62-1FBF-4C6D-9AD5-465EA276AA35}" type="slidenum">
              <a:rPr lang="es-MX" smtClean="0"/>
              <a:t>‹Nº›</a:t>
            </a:fld>
            <a:endParaRPr lang="es-MX"/>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21 Marcador de título"/>
          <p:cNvSpPr>
            <a:spLocks noGrp="1"/>
          </p:cNvSpPr>
          <p:nvPr>
            <p:ph type="title"/>
          </p:nvPr>
        </p:nvSpPr>
        <p:spPr>
          <a:xfrm>
            <a:off x="609600" y="228600"/>
            <a:ext cx="8153400" cy="9906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0AD3B254-6B27-4EE4-B139-B935D77C271B}" type="datetimeFigureOut">
              <a:rPr lang="es-MX" smtClean="0"/>
              <a:t>04/03/2015</a:t>
            </a:fld>
            <a:endParaRPr lang="es-MX"/>
          </a:p>
        </p:txBody>
      </p:sp>
      <p:sp>
        <p:nvSpPr>
          <p:cNvPr id="3" name="2 Marcador de pie de página"/>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s-MX"/>
          </a:p>
        </p:txBody>
      </p:sp>
      <p:sp>
        <p:nvSpPr>
          <p:cNvPr id="7" name="6 Rectángulo"/>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Marcador de número de diapositiva"/>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E700DB62-1FBF-4C6D-9AD5-465EA276AA35}"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upload.wikimedia.org/wikipedia/commons/5/5c/50-Mark-1971.jpg"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332656"/>
            <a:ext cx="6477000" cy="4608512"/>
          </a:xfrm>
        </p:spPr>
        <p:txBody>
          <a:bodyPr>
            <a:normAutofit/>
          </a:bodyPr>
          <a:lstStyle/>
          <a:p>
            <a:r>
              <a:rPr lang="es-MX" dirty="0" smtClean="0"/>
              <a:t>Marxismo:</a:t>
            </a:r>
            <a:br>
              <a:rPr lang="es-MX" dirty="0" smtClean="0"/>
            </a:br>
            <a:r>
              <a:rPr lang="es-MX" dirty="0" smtClean="0"/>
              <a:t>Marx y Engels</a:t>
            </a:r>
            <a:br>
              <a:rPr lang="es-MX" dirty="0" smtClean="0"/>
            </a:br>
            <a:r>
              <a:rPr lang="es-MX" dirty="0" smtClean="0"/>
              <a:t/>
            </a:r>
            <a:br>
              <a:rPr lang="es-MX" dirty="0" smtClean="0"/>
            </a:br>
            <a:r>
              <a:rPr lang="es-MX" sz="1500" dirty="0" smtClean="0"/>
              <a:t>Identificar principios del pensamiento de </a:t>
            </a:r>
            <a:r>
              <a:rPr lang="es-MX" sz="1500" dirty="0" err="1" smtClean="0"/>
              <a:t>marx</a:t>
            </a:r>
            <a:r>
              <a:rPr lang="es-MX" sz="1500" dirty="0" smtClean="0"/>
              <a:t> y </a:t>
            </a:r>
            <a:r>
              <a:rPr lang="es-MX" sz="1500" dirty="0" err="1" smtClean="0"/>
              <a:t>engels</a:t>
            </a:r>
            <a:r>
              <a:rPr lang="es-MX" dirty="0"/>
              <a:t/>
            </a:r>
            <a:br>
              <a:rPr lang="es-MX" dirty="0"/>
            </a:br>
            <a:endParaRPr lang="es-MX" dirty="0"/>
          </a:p>
        </p:txBody>
      </p:sp>
      <p:sp>
        <p:nvSpPr>
          <p:cNvPr id="3" name="2 Subtítulo"/>
          <p:cNvSpPr>
            <a:spLocks noGrp="1"/>
          </p:cNvSpPr>
          <p:nvPr>
            <p:ph type="subTitle" idx="1"/>
          </p:nvPr>
        </p:nvSpPr>
        <p:spPr>
          <a:xfrm>
            <a:off x="2435542" y="6172200"/>
            <a:ext cx="6705600" cy="685800"/>
          </a:xfrm>
        </p:spPr>
        <p:txBody>
          <a:bodyPr>
            <a:normAutofit fontScale="77500" lnSpcReduction="20000"/>
          </a:bodyPr>
          <a:lstStyle/>
          <a:p>
            <a:r>
              <a:rPr lang="es-MX" dirty="0" err="1" smtClean="0"/>
              <a:t>Multiversidad</a:t>
            </a:r>
            <a:r>
              <a:rPr lang="es-MX" dirty="0" smtClean="0"/>
              <a:t> Latinoamericana San Luis</a:t>
            </a:r>
          </a:p>
          <a:p>
            <a:r>
              <a:rPr lang="es-MX" dirty="0" smtClean="0"/>
              <a:t>Filosofía. </a:t>
            </a:r>
            <a:r>
              <a:rPr lang="es-MX" dirty="0" smtClean="0"/>
              <a:t>Sexto semestre                                19/02/2015</a:t>
            </a:r>
          </a:p>
          <a:p>
            <a:endParaRPr lang="es-MX" dirty="0"/>
          </a:p>
        </p:txBody>
      </p:sp>
      <p:sp>
        <p:nvSpPr>
          <p:cNvPr id="4" name="CuadroTexto 3"/>
          <p:cNvSpPr txBox="1"/>
          <p:nvPr/>
        </p:nvSpPr>
        <p:spPr>
          <a:xfrm>
            <a:off x="0" y="6021288"/>
            <a:ext cx="2435542" cy="369332"/>
          </a:xfrm>
          <a:prstGeom prst="rect">
            <a:avLst/>
          </a:prstGeom>
          <a:noFill/>
        </p:spPr>
        <p:txBody>
          <a:bodyPr wrap="square" rtlCol="0">
            <a:spAutoFit/>
          </a:bodyPr>
          <a:lstStyle/>
          <a:p>
            <a:r>
              <a:rPr lang="es-MX" dirty="0" smtClean="0"/>
              <a:t>Mtra. Gabriela Nájera</a:t>
            </a:r>
            <a:endParaRPr lang="es-MX"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Federico </a:t>
            </a:r>
            <a:r>
              <a:rPr lang="es-MX" dirty="0" err="1" smtClean="0"/>
              <a:t>Engels</a:t>
            </a:r>
            <a:r>
              <a:rPr lang="es-MX" dirty="0" smtClean="0"/>
              <a:t> </a:t>
            </a:r>
            <a:endParaRPr lang="es-MX" dirty="0"/>
          </a:p>
        </p:txBody>
      </p:sp>
      <p:sp>
        <p:nvSpPr>
          <p:cNvPr id="3" name="2 Marcador de contenido"/>
          <p:cNvSpPr>
            <a:spLocks noGrp="1"/>
          </p:cNvSpPr>
          <p:nvPr>
            <p:ph sz="quarter" idx="1"/>
          </p:nvPr>
        </p:nvSpPr>
        <p:spPr/>
        <p:txBody>
          <a:bodyPr/>
          <a:lstStyle/>
          <a:p>
            <a:r>
              <a:rPr lang="es-MX" dirty="0" smtClean="0"/>
              <a:t>Nació en </a:t>
            </a:r>
            <a:r>
              <a:rPr lang="es-MX" dirty="0" err="1" smtClean="0"/>
              <a:t>Wuppertal</a:t>
            </a:r>
            <a:r>
              <a:rPr lang="es-MX" dirty="0" smtClean="0"/>
              <a:t>, Renania el 28 de noviembre de 1820 y murió en Londres el 5 de agosto de 1895.</a:t>
            </a:r>
          </a:p>
          <a:p>
            <a:r>
              <a:rPr lang="es-MX" dirty="0" smtClean="0"/>
              <a:t>Fue filósofo y revolucionario alemán</a:t>
            </a:r>
          </a:p>
          <a:p>
            <a:r>
              <a:rPr lang="es-MX" dirty="0" smtClean="0"/>
              <a:t>Su familia era burguesa, acomodada, conservadora y religiosa, poseían fábricas.</a:t>
            </a:r>
          </a:p>
          <a:p>
            <a:r>
              <a:rPr lang="es-MX" dirty="0" smtClean="0"/>
              <a:t>Estudió en la Universidad de Berlín </a:t>
            </a:r>
          </a:p>
          <a:p>
            <a:r>
              <a:rPr lang="es-MX" dirty="0" smtClean="0"/>
              <a:t>En 1844 se unió al socialismo y entabló amistad con Marx</a:t>
            </a:r>
            <a:endParaRPr lang="es-MX"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mexico.blogsome.com/wp-admin/images/Engels.jpg"/>
          <p:cNvPicPr>
            <a:picLocks noChangeAspect="1" noChangeArrowheads="1"/>
          </p:cNvPicPr>
          <p:nvPr/>
        </p:nvPicPr>
        <p:blipFill>
          <a:blip r:embed="rId2"/>
          <a:srcRect/>
          <a:stretch>
            <a:fillRect/>
          </a:stretch>
        </p:blipFill>
        <p:spPr bwMode="auto">
          <a:xfrm>
            <a:off x="3014671" y="2928934"/>
            <a:ext cx="2771775" cy="3810000"/>
          </a:xfrm>
          <a:prstGeom prst="rect">
            <a:avLst/>
          </a:prstGeom>
          <a:noFill/>
        </p:spPr>
      </p:pic>
      <p:pic>
        <p:nvPicPr>
          <p:cNvPr id="1028" name="Picture 4" descr="Archivo:50-Mark-1971.jpg">
            <a:hlinkClick r:id="rId3"/>
          </p:cNvPr>
          <p:cNvPicPr>
            <a:picLocks noChangeAspect="1" noChangeArrowheads="1"/>
          </p:cNvPicPr>
          <p:nvPr/>
        </p:nvPicPr>
        <p:blipFill>
          <a:blip r:embed="rId4"/>
          <a:srcRect/>
          <a:stretch>
            <a:fillRect/>
          </a:stretch>
        </p:blipFill>
        <p:spPr bwMode="auto">
          <a:xfrm>
            <a:off x="1142976" y="71414"/>
            <a:ext cx="6500858" cy="279978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Carlos Marx</a:t>
            </a:r>
            <a:endParaRPr lang="es-MX" dirty="0"/>
          </a:p>
        </p:txBody>
      </p:sp>
      <p:sp>
        <p:nvSpPr>
          <p:cNvPr id="3" name="2 Marcador de contenido"/>
          <p:cNvSpPr>
            <a:spLocks noGrp="1"/>
          </p:cNvSpPr>
          <p:nvPr>
            <p:ph sz="quarter" idx="1"/>
          </p:nvPr>
        </p:nvSpPr>
        <p:spPr/>
        <p:txBody>
          <a:bodyPr/>
          <a:lstStyle/>
          <a:p>
            <a:r>
              <a:rPr lang="es-MX" dirty="0" smtClean="0"/>
              <a:t>Nació en Alemania el 5 de mayo de 1818 y murió en Londres el 14 de marzo de 1883</a:t>
            </a:r>
          </a:p>
          <a:p>
            <a:r>
              <a:rPr lang="es-MX" dirty="0" smtClean="0"/>
              <a:t>Fue intelectual y militante comunista.</a:t>
            </a:r>
          </a:p>
          <a:p>
            <a:r>
              <a:rPr lang="es-MX" dirty="0" smtClean="0"/>
              <a:t>Origen judío</a:t>
            </a:r>
          </a:p>
          <a:p>
            <a:r>
              <a:rPr lang="es-MX" dirty="0" smtClean="0"/>
              <a:t>Estudió derecho en la Universidad de Bonn, abandonó la carrera y fue a estudiar Filosofía en Berlín. </a:t>
            </a:r>
          </a:p>
          <a:p>
            <a:r>
              <a:rPr lang="es-MX" dirty="0" smtClean="0"/>
              <a:t>Se casó con  Jenny von </a:t>
            </a:r>
            <a:r>
              <a:rPr lang="es-MX" dirty="0" err="1" smtClean="0"/>
              <a:t>Westphalen</a:t>
            </a:r>
            <a:r>
              <a:rPr lang="es-MX" dirty="0" smtClean="0"/>
              <a:t> y tuvo seis hijos.</a:t>
            </a:r>
          </a:p>
          <a:p>
            <a:endParaRPr lang="es-MX"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freewebs.com/socialistcommonwealth/bralds_marx-s%20(2).jpg"/>
          <p:cNvPicPr>
            <a:picLocks noChangeAspect="1" noChangeArrowheads="1"/>
          </p:cNvPicPr>
          <p:nvPr/>
        </p:nvPicPr>
        <p:blipFill>
          <a:blip r:embed="rId2"/>
          <a:srcRect/>
          <a:stretch>
            <a:fillRect/>
          </a:stretch>
        </p:blipFill>
        <p:spPr bwMode="auto">
          <a:xfrm>
            <a:off x="-32" y="490558"/>
            <a:ext cx="4514850" cy="5867400"/>
          </a:xfrm>
          <a:prstGeom prst="rect">
            <a:avLst/>
          </a:prstGeom>
          <a:noFill/>
        </p:spPr>
      </p:pic>
      <p:pic>
        <p:nvPicPr>
          <p:cNvPr id="16388" name="Picture 4" descr="http://www.lacoctelera.com/myfiles/retratosdelahistoria/Karl-Marx_Jenny-von-Westphalen.jpg"/>
          <p:cNvPicPr>
            <a:picLocks noChangeAspect="1" noChangeArrowheads="1"/>
          </p:cNvPicPr>
          <p:nvPr/>
        </p:nvPicPr>
        <p:blipFill>
          <a:blip r:embed="rId3"/>
          <a:srcRect/>
          <a:stretch>
            <a:fillRect/>
          </a:stretch>
        </p:blipFill>
        <p:spPr bwMode="auto">
          <a:xfrm>
            <a:off x="4500562" y="571480"/>
            <a:ext cx="4643438" cy="59436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educación</a:t>
            </a:r>
            <a:endParaRPr lang="es-MX" dirty="0"/>
          </a:p>
        </p:txBody>
      </p:sp>
      <p:sp>
        <p:nvSpPr>
          <p:cNvPr id="3" name="2 Marcador de contenido"/>
          <p:cNvSpPr>
            <a:spLocks noGrp="1"/>
          </p:cNvSpPr>
          <p:nvPr>
            <p:ph sz="quarter" idx="1"/>
          </p:nvPr>
        </p:nvSpPr>
        <p:spPr/>
        <p:txBody>
          <a:bodyPr/>
          <a:lstStyle/>
          <a:p>
            <a:r>
              <a:rPr lang="es-MX" dirty="0" smtClean="0"/>
              <a:t>Marx y </a:t>
            </a:r>
            <a:r>
              <a:rPr lang="es-MX" dirty="0" err="1" smtClean="0"/>
              <a:t>Engels</a:t>
            </a:r>
            <a:r>
              <a:rPr lang="es-MX" dirty="0" smtClean="0"/>
              <a:t> no escribieron nada en torno al origen, desarrollo, características y fines de la Institución Escolar de manera específica.</a:t>
            </a:r>
          </a:p>
          <a:p>
            <a:r>
              <a:rPr lang="es-MX" dirty="0" smtClean="0"/>
              <a:t>Sin embargo, algunos derivaron una concepción de ESCUELA como institución a partir de las categorías torales de su filosofía antropológica y social, así como de su teoría de la educación y de su modelo de formación humana.</a:t>
            </a:r>
            <a:endParaRPr lang="es-MX"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normAutofit fontScale="92500" lnSpcReduction="10000"/>
          </a:bodyPr>
          <a:lstStyle/>
          <a:p>
            <a:r>
              <a:rPr lang="es-MX" dirty="0" smtClean="0"/>
              <a:t>En el desarrollo de su pensamiento, Marx y </a:t>
            </a:r>
            <a:r>
              <a:rPr lang="es-MX" dirty="0" err="1" smtClean="0"/>
              <a:t>Engels</a:t>
            </a:r>
            <a:r>
              <a:rPr lang="es-MX" dirty="0" smtClean="0"/>
              <a:t> muestran un gran interés teórico-práctico por la educación y las instancias que de una u otra forma la imparten (la familia, la iglesia, el Estado, la escuela etc.) </a:t>
            </a:r>
          </a:p>
          <a:p>
            <a:r>
              <a:rPr lang="es-MX" dirty="0" smtClean="0"/>
              <a:t>Denuncian las condiciones nefastas y de explotación en las que la enseñanza se realiza.</a:t>
            </a:r>
          </a:p>
          <a:p>
            <a:r>
              <a:rPr lang="es-MX" dirty="0" smtClean="0"/>
              <a:t>Los principios del comunismo: "8. La educación de todos los niños en establecimientos nacionales y a cargo del Estado, desde el momento en que puedan prescindir de los cuidados de la madre".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normAutofit fontScale="85000" lnSpcReduction="10000"/>
          </a:bodyPr>
          <a:lstStyle/>
          <a:p>
            <a:r>
              <a:rPr lang="es-MX" dirty="0" smtClean="0"/>
              <a:t>A través de la educación desaparecerán muchos aspectos negativos de la sociedad</a:t>
            </a:r>
          </a:p>
          <a:p>
            <a:r>
              <a:rPr lang="es-MX" dirty="0" smtClean="0"/>
              <a:t>"10. Educación pública y gratuita de todos los niños, abolición del trabajo de éstos en las fábricas tal como se práctica hoy, régimen de educación combinado con la producción material etc." </a:t>
            </a:r>
          </a:p>
          <a:p>
            <a:r>
              <a:rPr lang="es-MX" dirty="0" smtClean="0"/>
              <a:t>" ...decís que destruimos los vínculos más íntimos sustituyendo la educación doméstica por la educación social, y vuestra educación, ¿no está también determinada por la sociedad, por las condiciones sociales en que educáis a vuestros hijos por la intervención directa o indirecta de la sociedad A TRAVES DE LA ESCUELA ETC..." </a:t>
            </a:r>
            <a:endParaRPr lang="es-MX"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normAutofit fontScale="77500" lnSpcReduction="20000"/>
          </a:bodyPr>
          <a:lstStyle/>
          <a:p>
            <a:r>
              <a:rPr lang="es-MX" dirty="0" smtClean="0"/>
              <a:t>Califican de repugnantes e hipócritas las posiciones burguesas acerca de la educación y la familia, toda vez que en esta sociedad los niños son transformados en simples artículos de comercio e instrumentos del trabajo explotado.</a:t>
            </a:r>
          </a:p>
          <a:p>
            <a:r>
              <a:rPr lang="es-MX" dirty="0" smtClean="0"/>
              <a:t>La concepción marxiana de la educación y dentro de ésta la Institución encargada de desarrollarla, tiene dos vertientes, dentro de las cuales, éstas juegan un papel diverso. Estas vertientes son:</a:t>
            </a:r>
          </a:p>
          <a:p>
            <a:r>
              <a:rPr lang="es-MX" dirty="0" smtClean="0"/>
              <a:t>A. El análisis crítico de la sociedad burguesa, su educación y sus instituciones.</a:t>
            </a:r>
          </a:p>
          <a:p>
            <a:r>
              <a:rPr lang="es-MX" dirty="0" smtClean="0"/>
              <a:t>B. La propuesta de una nueva sociedad, de una nueva educación, de una nueva institución escolar que haga posible la formación de un hombre </a:t>
            </a:r>
            <a:r>
              <a:rPr lang="es-MX" dirty="0" err="1" smtClean="0"/>
              <a:t>omnilateralmente</a:t>
            </a:r>
            <a:r>
              <a:rPr lang="es-MX" dirty="0" smtClean="0"/>
              <a:t> desarrollado.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normAutofit fontScale="92500" lnSpcReduction="10000"/>
          </a:bodyPr>
          <a:lstStyle/>
          <a:p>
            <a:r>
              <a:rPr lang="es-MX" dirty="0" smtClean="0"/>
              <a:t>En este sentido, Marx señala que a través de la educación el hombre de esta sociedad lucha y prepara las condiciones por y para el cambio y en la medida que esto hace, el hombre se forma y se transforma a sí mismo; es decir, se inicia la práctica transformadora, la revolución es también maestra y educadora.</a:t>
            </a:r>
          </a:p>
          <a:p>
            <a:r>
              <a:rPr lang="es-MX" dirty="0" smtClean="0"/>
              <a:t>"La revolución no sólo es necesaria porque la clase dominante no puede ser derrocada de otro modo, sino también porque la clase derrocadora (el pueblo) sólo puede educarse en una revolución que fundamente una nueva sociedad". </a:t>
            </a:r>
            <a:endParaRPr lang="es-MX"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MX" dirty="0" smtClean="0"/>
              <a:t>Marx y </a:t>
            </a:r>
            <a:r>
              <a:rPr lang="es-MX" dirty="0" err="1" smtClean="0"/>
              <a:t>Engels</a:t>
            </a:r>
            <a:r>
              <a:rPr lang="es-MX" dirty="0" smtClean="0"/>
              <a:t> manifiestan a lo largo de toda su obra la naturaleza clasista de la educación y de la escuela, cuyos destinos y orientación se encuentran en manos de la clase dominante, quien la maneja en favor de sus muy particulares y siempre inconfesables intereses.</a:t>
            </a:r>
            <a:endParaRPr lang="es-MX"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rmedio">
  <a:themeElements>
    <a:clrScheme name="Viajes">
      <a:dk1>
        <a:sysClr val="windowText" lastClr="000000"/>
      </a:dk1>
      <a:lt1>
        <a:sysClr val="window" lastClr="F0F0F0"/>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Intermedio">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Intermedio">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474</TotalTime>
  <Words>671</Words>
  <Application>Microsoft Office PowerPoint</Application>
  <PresentationFormat>Presentación en pantalla (4:3)</PresentationFormat>
  <Paragraphs>32</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Intermedio</vt:lpstr>
      <vt:lpstr>Marxismo: Marx y Engels  Identificar principios del pensamiento de marx y engels </vt:lpstr>
      <vt:lpstr>Federico Engels </vt:lpstr>
      <vt:lpstr>Presentación de PowerPoint</vt:lpstr>
      <vt:lpstr>Carlos Marx</vt:lpstr>
      <vt:lpstr>Presentación de PowerPoint</vt:lpstr>
      <vt:lpstr>La educación</vt:lpstr>
      <vt:lpstr>Presentación de PowerPoint</vt:lpstr>
      <vt:lpstr>Presentación de PowerPoint</vt:lpstr>
      <vt:lpstr>Presentación de PowerPoint</vt:lpstr>
      <vt:lpstr>Presentación de PowerPoint</vt:lpstr>
      <vt:lpstr>Presentación de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Marx y Engels</dc:title>
  <dc:creator>Gabriela Nájera</dc:creator>
  <cp:lastModifiedBy>Direccion General</cp:lastModifiedBy>
  <cp:revision>14</cp:revision>
  <dcterms:created xsi:type="dcterms:W3CDTF">2010-04-06T20:09:14Z</dcterms:created>
  <dcterms:modified xsi:type="dcterms:W3CDTF">2015-03-04T19:06:47Z</dcterms:modified>
</cp:coreProperties>
</file>